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5"/>
  </p:notesMasterIdLst>
  <p:handoutMasterIdLst>
    <p:handoutMasterId r:id="rId26"/>
  </p:handoutMasterIdLst>
  <p:sldIdLst>
    <p:sldId id="372" r:id="rId6"/>
    <p:sldId id="466" r:id="rId7"/>
    <p:sldId id="468" r:id="rId8"/>
    <p:sldId id="265" r:id="rId9"/>
    <p:sldId id="260" r:id="rId10"/>
    <p:sldId id="268" r:id="rId11"/>
    <p:sldId id="267" r:id="rId12"/>
    <p:sldId id="273" r:id="rId13"/>
    <p:sldId id="276" r:id="rId14"/>
    <p:sldId id="277" r:id="rId15"/>
    <p:sldId id="278" r:id="rId16"/>
    <p:sldId id="280" r:id="rId17"/>
    <p:sldId id="281" r:id="rId18"/>
    <p:sldId id="282" r:id="rId19"/>
    <p:sldId id="348" r:id="rId20"/>
    <p:sldId id="469" r:id="rId21"/>
    <p:sldId id="470" r:id="rId22"/>
    <p:sldId id="359" r:id="rId23"/>
    <p:sldId id="285" r:id="rId2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BEC175-8F30-8D6D-9FD7-67083A7C0CBB}" name="Rahul Khandelwal" initials="RK" userId="S::RKhandelwal@gtcvorro.com::d13c367c-bcd6-4911-9e0a-2ecfea777aa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36A"/>
    <a:srgbClr val="92C83E"/>
    <a:srgbClr val="666699"/>
    <a:srgbClr val="000000"/>
    <a:srgbClr val="009900"/>
    <a:srgbClr val="EF7622"/>
    <a:srgbClr val="7EAD31"/>
    <a:srgbClr val="9595B9"/>
    <a:srgbClr val="FFC627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1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B85611D-3330-4077-8511-6D6EA90F388B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879DB212-A634-4B04-8BE2-4CFE32D288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744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47365403-539D-4D08-A5D1-64E8AFF7C57E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D9A12CF0-779D-42AB-B033-742B28B255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0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12CF0-779D-42AB-B033-742B28B2556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546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9C28F-2E9A-322A-F53A-92DE75642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8242F8-D199-BEF3-BE38-B7F7F6A29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0E08E-AB1D-3E6E-CC7A-AA4CC7786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7FBB-282E-4FA0-BD01-AD212152EDD2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64EC1-5ED3-289E-AD0D-B365E735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1C1FD-1955-066D-8D11-730AFC413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332F-AD04-4D5A-BCAE-1B4026066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15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5BCE0-D14B-08D4-A837-915D546CA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2B5733-CD5B-DF20-FBE8-3D9CB58EC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C9BD3-F2EC-8E48-5EC3-6E6D411CA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7FBB-282E-4FA0-BD01-AD212152EDD2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84503-D4EC-BB2F-B23C-5A133D99F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C2DE7-AE5B-5135-21F8-DACD72D73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332F-AD04-4D5A-BCAE-1B4026066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47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A084E4-21F7-75D8-6A22-5C1729224E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387F5A-EAF0-0AB3-D92D-6EA6C2ADE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F3412-4DDF-CCEE-FB55-2505C1384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7FBB-282E-4FA0-BD01-AD212152EDD2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4C691-753F-D306-407D-01830D3C3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21ED5-94B8-58EA-615A-5C4616131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332F-AD04-4D5A-BCAE-1B4026066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362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3FC26-B091-A224-949E-CB771F126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F23D60-0101-E42B-3759-18209FD4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2AD83-6429-2CA2-EE03-F9152765EE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0506D8E-EBA4-4D12-87FA-FA20044B44D9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99CCD-EE48-7310-5CA6-5F7AAD368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A1725-77C1-8DCE-4700-F89B1411B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97C59AEA-AC77-455E-8879-4CC25AC7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57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801A1-B52F-6DAB-25C4-43D8151EF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A191B-AA32-4368-51DA-8E26D2F34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B227D-51AE-F220-70DC-F723870D8C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0506D8E-EBA4-4D12-87FA-FA20044B44D9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F189F-5153-9795-6DE2-D60DD47DA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9775A-4E41-65FA-B98A-3376BCC7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97C59AEA-AC77-455E-8879-4CC25AC7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11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5004D-1534-EB49-8B8A-3D13718BD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AF919-E45D-ACC8-BAA3-FB28A36FF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C6FC3-7743-C773-E3D6-025D09585C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0506D8E-EBA4-4D12-87FA-FA20044B44D9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DE438-6679-AB1A-CF35-E629391FA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37D0D-F7FE-7356-7C29-1D80E1B22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97C59AEA-AC77-455E-8879-4CC25AC7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71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DD504-2C49-3B69-A37B-0E1A72675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6DDB1-1468-5C11-1A98-441BC1E66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17F4BC-8B78-882B-88CA-A700F83B7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7E6B4-606E-483F-A4D2-C07B2B65D5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0506D8E-EBA4-4D12-87FA-FA20044B44D9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25F68-8A3E-B125-C3C7-3CBE655E5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5EF41-0DB7-55E8-120A-71DAD8867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97C59AEA-AC77-455E-8879-4CC25AC7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68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4FF87-B824-60D6-A7FF-0AA7268DB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C0620-4EDC-3200-BAC1-93196E9B6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9BFBE-24D7-7437-CFDA-235D88DCD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35B8A5-3F54-27FB-FB28-B4FA6C195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652F95-5632-F876-13BB-73924C4B5D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7F4500-00A1-F657-308B-1A56D0823F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0506D8E-EBA4-4D12-87FA-FA20044B44D9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FD446-44C5-A8D3-2F8C-A59624646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D3484E-DAC1-ABB7-BA0B-A102134E9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97C59AEA-AC77-455E-8879-4CC25AC7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59898-2190-C37A-2BE2-1D65C36EF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021ABC-3348-2DCE-4BE6-BF4B2F92A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0506D8E-EBA4-4D12-87FA-FA20044B44D9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6FED66-F5A7-1E3F-DE42-5D2B19150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1D63C-6A5D-0CF8-876D-DB4A9C741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97C59AEA-AC77-455E-8879-4CC25AC7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25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2E5242-BA15-50A2-EC85-347DF13DE5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0506D8E-EBA4-4D12-87FA-FA20044B44D9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268CD6-AC8C-AFEC-EF7D-8F1B8432B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31D42-45A6-D29E-13F7-F70A8875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97C59AEA-AC77-455E-8879-4CC25AC7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89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1D8BF-5EFD-F920-1AB0-9B3A6CC5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8E38B-64B8-0ECC-07E4-F8DCDF0B3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1311E0-E7AC-AE79-FD1C-E1E3CEE76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CE34B-3E00-43AA-1F9D-1837FEDF1C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0506D8E-EBA4-4D12-87FA-FA20044B44D9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14BB89-DFB6-307B-5E50-2CEF524D8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B13920-73BC-625D-7750-9620CFBE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97C59AEA-AC77-455E-8879-4CC25AC7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8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C3F17-CF1A-8962-2693-7988F485E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0AB4D-10E7-9CDD-8BA9-8885ADE95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A2BA5-6169-6CB8-1907-4EBF1FCF7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7FBB-282E-4FA0-BD01-AD212152EDD2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6A3DB-1404-C249-0F0F-E7CA1A746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253E2-DAAD-8100-27B8-EEB21F95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332F-AD04-4D5A-BCAE-1B4026066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0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6E979-4B12-86FE-7070-904C6839F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DEADBA-E7EF-9205-4F22-C39ECB4A2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949668-682A-5252-E643-80F404C4B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3047D3-DF4C-252A-646D-AE2A0D3A70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0506D8E-EBA4-4D12-87FA-FA20044B44D9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80B94-3857-9255-E3BE-711183957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4168D-A885-6FD2-8104-7E5FDCD1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97C59AEA-AC77-455E-8879-4CC25AC7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74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77979-B28A-6B6D-F9F1-C97B1721B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7F6E85-643B-0D7F-015B-776CA2FDE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A1CA6-34AA-8EFA-6B2A-722BAEB170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0506D8E-EBA4-4D12-87FA-FA20044B44D9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720E6-AC61-87A0-B66B-6762254D0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8FC5B-8711-9787-E686-F1965BA25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97C59AEA-AC77-455E-8879-4CC25AC7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39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552A0D-E7EB-5CB9-F28B-CF16383E01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FD0E0B-2466-0174-F691-2C2ADCB04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0A393-09DE-1319-8C04-5C886A4D8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0506D8E-EBA4-4D12-87FA-FA20044B44D9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608CB-2517-9FCA-4794-7E4C6A385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94B07-A4E4-A157-6898-301F0D5A2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97C59AEA-AC77-455E-8879-4CC25AC7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1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0EE9A-E94F-6F23-9A55-5B4DB739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AF030-43F0-7B04-912F-6E1955AEB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3A4B8-4A09-F4E1-A2AA-D5D4BE93F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7FBB-282E-4FA0-BD01-AD212152EDD2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9E958-C842-63FE-F21D-CEE266574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14AF0-D8BA-4353-44C3-C839D76C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332F-AD04-4D5A-BCAE-1B4026066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1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3883E-3C10-EF09-91E8-A55606909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F9A24-D077-DF34-3AFC-C3EF2BB2F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D1A6F-0AAC-B07E-A0C5-F2E239945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A5EA8-29B2-C110-6E95-0F4B9A1D6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7FBB-282E-4FA0-BD01-AD212152EDD2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E2C0D-8660-1CE2-DB51-866172062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7A1B3B-7909-EEBC-05BD-DEB72E2C5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332F-AD04-4D5A-BCAE-1B4026066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77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52185-7050-4609-B655-9CC28A900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4CE60-26CC-2961-F2FA-5A8339EC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B370B4-5220-7A36-C024-F6B7902B7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588FD-669B-0144-B82C-C9003FA7E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CB825A-FB7B-B99B-7342-8FD1A39366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3C6CCE-05DE-1D0C-2B69-7582B6ECE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7FBB-282E-4FA0-BD01-AD212152EDD2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757DA6-9A09-D267-034A-03A40C1EA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880E6D-66BD-ABF9-1F17-67050204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332F-AD04-4D5A-BCAE-1B4026066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5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86BFA-5646-EC0D-87AE-91DA050B7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2283B1-1846-E22A-8C0F-2578885E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7FBB-282E-4FA0-BD01-AD212152EDD2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89A42D-BBBE-D6FB-DEF4-926CB9C9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47BA1-9FC1-5B8C-FBA0-38D488B26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332F-AD04-4D5A-BCAE-1B4026066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16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6D92C5-FF57-D8B0-0143-F7F90D6FD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7FBB-282E-4FA0-BD01-AD212152EDD2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4C3BC6-806D-D243-8CAD-892233DAD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7A27C-E4C3-B484-2E3D-5F0504B4B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332F-AD04-4D5A-BCAE-1B4026066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3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B0DE1-AE85-F7C2-D5A9-0BF93596C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96EB2-1565-F447-5215-2D3029299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7F4CCC-A6F8-AE6B-15C7-5A6235B6A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78B4E-4DCB-DD11-0F9A-D7DCE1C3F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7FBB-282E-4FA0-BD01-AD212152EDD2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A527E-82AE-D5AE-0804-5B7FDC768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1AD562-90E0-1C26-613B-DAC716F4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332F-AD04-4D5A-BCAE-1B4026066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07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DF5B5-FFC4-C992-4FB5-54FBFEED9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AF5343-7388-C130-4848-138ACDFF7D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816297-217E-6A8C-D4A7-F3FF99667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E4ACB-2C5D-9EA5-7C1E-80652E5A0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7FBB-282E-4FA0-BD01-AD212152EDD2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909D3-AF38-8D01-8686-C093A8D20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0885B-E773-132E-EE18-3E3CEC9CC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332F-AD04-4D5A-BCAE-1B4026066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4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6B629C-584B-0E86-C98A-261FB665E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91F62-8C14-FDBA-3FAA-1FF4F2D99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C50D8-D86A-8A96-D457-EB5AABBB8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27FBB-282E-4FA0-BD01-AD212152EDD2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01F96-7D72-EB00-CD09-321EBDAC8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A6ED9-44C2-100C-462D-91C63A357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A332F-AD04-4D5A-BCAE-1B4026066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1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, building&#10;&#10;Description automatically generated">
            <a:extLst>
              <a:ext uri="{FF2B5EF4-FFF2-40B4-BE49-F238E27FC236}">
                <a16:creationId xmlns:a16="http://schemas.microsoft.com/office/drawing/2014/main" id="{FC972821-B1A2-061B-A709-72FABA6391C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cid:88F298C0-2178-4F67-AB23-B5BF63DDF48E" TargetMode="Externa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7" t="-304" r="8500" b="9673"/>
          <a:stretch/>
        </p:blipFill>
        <p:spPr>
          <a:xfrm>
            <a:off x="0" y="-40652"/>
            <a:ext cx="12192002" cy="6887117"/>
          </a:xfrm>
          <a:prstGeom prst="rect">
            <a:avLst/>
          </a:prstGeom>
          <a:ln>
            <a:noFill/>
          </a:ln>
        </p:spPr>
      </p:pic>
      <p:sp>
        <p:nvSpPr>
          <p:cNvPr id="12" name="Right Triangle 11"/>
          <p:cNvSpPr/>
          <p:nvPr/>
        </p:nvSpPr>
        <p:spPr>
          <a:xfrm flipV="1">
            <a:off x="1" y="-11533"/>
            <a:ext cx="5584634" cy="4764286"/>
          </a:xfrm>
          <a:prstGeom prst="rtTriangle">
            <a:avLst/>
          </a:prstGeom>
          <a:solidFill>
            <a:srgbClr val="1B33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F5D594-F356-9DCC-3B0D-E9EA3BDE16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28" y="437072"/>
            <a:ext cx="2295340" cy="1237205"/>
          </a:xfrm>
          <a:prstGeom prst="rect">
            <a:avLst/>
          </a:prstGeom>
        </p:spPr>
      </p:pic>
      <p:sp>
        <p:nvSpPr>
          <p:cNvPr id="3" name="Right Triangle 2"/>
          <p:cNvSpPr/>
          <p:nvPr/>
        </p:nvSpPr>
        <p:spPr>
          <a:xfrm flipH="1">
            <a:off x="6607365" y="2413590"/>
            <a:ext cx="5584633" cy="4444409"/>
          </a:xfrm>
          <a:prstGeom prst="rtTriangle">
            <a:avLst/>
          </a:prstGeom>
          <a:gradFill>
            <a:gsLst>
              <a:gs pos="0">
                <a:srgbClr val="1B336A"/>
              </a:gs>
              <a:gs pos="100000">
                <a:srgbClr val="1B336A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A32253-3B3E-63A4-30EC-47C378EEFE72}"/>
              </a:ext>
            </a:extLst>
          </p:cNvPr>
          <p:cNvSpPr txBox="1"/>
          <p:nvPr/>
        </p:nvSpPr>
        <p:spPr>
          <a:xfrm>
            <a:off x="114436" y="2337123"/>
            <a:ext cx="11921312" cy="2308324"/>
          </a:xfrm>
          <a:prstGeom prst="rect">
            <a:avLst/>
          </a:prstGeom>
          <a:solidFill>
            <a:srgbClr val="92C83E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Novel Sulfur Removal Pathways 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 Aid Energy Reduction and Decarbonization </a:t>
            </a:r>
          </a:p>
        </p:txBody>
      </p:sp>
    </p:spTree>
    <p:extLst>
      <p:ext uri="{BB962C8B-B14F-4D97-AF65-F5344CB8AC3E}">
        <p14:creationId xmlns:p14="http://schemas.microsoft.com/office/powerpoint/2010/main" val="2004468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>
            <a:extLst>
              <a:ext uri="{FF2B5EF4-FFF2-40B4-BE49-F238E27FC236}">
                <a16:creationId xmlns:a16="http://schemas.microsoft.com/office/drawing/2014/main" id="{688B027A-E092-63C0-D71C-FD542EE5A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67" y="833917"/>
            <a:ext cx="6417995" cy="5242784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391BC3EC-81AC-9640-2611-9ECC4499EE8E}"/>
              </a:ext>
            </a:extLst>
          </p:cNvPr>
          <p:cNvSpPr/>
          <p:nvPr/>
        </p:nvSpPr>
        <p:spPr>
          <a:xfrm rot="2210252">
            <a:off x="832312" y="3167233"/>
            <a:ext cx="6909504" cy="187577"/>
          </a:xfrm>
          <a:prstGeom prst="rect">
            <a:avLst/>
          </a:prstGeom>
          <a:solidFill>
            <a:srgbClr val="FFC62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3043AFE-91A8-F4EE-15F3-1562696D8CCC}"/>
              </a:ext>
            </a:extLst>
          </p:cNvPr>
          <p:cNvSpPr/>
          <p:nvPr/>
        </p:nvSpPr>
        <p:spPr>
          <a:xfrm rot="19389748" flipH="1">
            <a:off x="832313" y="3100730"/>
            <a:ext cx="6909504" cy="187577"/>
          </a:xfrm>
          <a:prstGeom prst="rect">
            <a:avLst/>
          </a:prstGeom>
          <a:solidFill>
            <a:srgbClr val="FFC62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96BC1684-F02C-6DD3-812D-91CB8C676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076" y="979470"/>
            <a:ext cx="4354672" cy="4361401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80218A00-A853-E46B-8F94-37288AB4599C}"/>
              </a:ext>
            </a:extLst>
          </p:cNvPr>
          <p:cNvSpPr txBox="1"/>
          <p:nvPr/>
        </p:nvSpPr>
        <p:spPr>
          <a:xfrm>
            <a:off x="8388618" y="5304351"/>
            <a:ext cx="2840008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43834" indent="-243834">
              <a:buClr>
                <a:srgbClr val="009DD9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867" dirty="0"/>
              <a:t>Regenerable Media</a:t>
            </a:r>
          </a:p>
          <a:p>
            <a:pPr marL="243834" indent="-243834">
              <a:buClr>
                <a:srgbClr val="009DD9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867" dirty="0"/>
              <a:t>Eliminates Waste Caustic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B070B1-72E6-2B02-BD77-D2A857269D40}"/>
              </a:ext>
            </a:extLst>
          </p:cNvPr>
          <p:cNvSpPr txBox="1"/>
          <p:nvPr/>
        </p:nvSpPr>
        <p:spPr>
          <a:xfrm>
            <a:off x="634509" y="228456"/>
            <a:ext cx="919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1B336A"/>
                </a:solidFill>
                <a:latin typeface="Franklin Gothic Medium Cond" panose="020B0606030402020204" pitchFamily="34" charset="0"/>
                <a:ea typeface="Open Sans Condensed SemiBold" pitchFamily="2" charset="0"/>
                <a:cs typeface="Open Sans Condensed SemiBold" pitchFamily="2" charset="0"/>
              </a:rPr>
              <a:t> LPG - Caustic Treater Option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EC3BC4-8E28-785C-B47E-2B822BCB05A2}"/>
              </a:ext>
            </a:extLst>
          </p:cNvPr>
          <p:cNvGrpSpPr/>
          <p:nvPr/>
        </p:nvGrpSpPr>
        <p:grpSpPr>
          <a:xfrm>
            <a:off x="-22377" y="355391"/>
            <a:ext cx="656889" cy="411875"/>
            <a:chOff x="3172281" y="465670"/>
            <a:chExt cx="1485367" cy="931335"/>
          </a:xfrm>
          <a:solidFill>
            <a:srgbClr val="1B336A"/>
          </a:solidFill>
        </p:grpSpPr>
        <p:sp>
          <p:nvSpPr>
            <p:cNvPr id="5" name="Parallelogram 21">
              <a:extLst>
                <a:ext uri="{FF2B5EF4-FFF2-40B4-BE49-F238E27FC236}">
                  <a16:creationId xmlns:a16="http://schemas.microsoft.com/office/drawing/2014/main" id="{5CD76D33-E2B6-8409-2537-FE6EA46597F7}"/>
                </a:ext>
              </a:extLst>
            </p:cNvPr>
            <p:cNvSpPr/>
            <p:nvPr/>
          </p:nvSpPr>
          <p:spPr>
            <a:xfrm>
              <a:off x="3172281" y="465670"/>
              <a:ext cx="1178735" cy="931335"/>
            </a:xfrm>
            <a:custGeom>
              <a:avLst/>
              <a:gdLst>
                <a:gd name="connsiteX0" fmla="*/ 0 w 520154"/>
                <a:gd name="connsiteY0" fmla="*/ 411874 h 411874"/>
                <a:gd name="connsiteX1" fmla="*/ 268501 w 520154"/>
                <a:gd name="connsiteY1" fmla="*/ 0 h 411874"/>
                <a:gd name="connsiteX2" fmla="*/ 520154 w 520154"/>
                <a:gd name="connsiteY2" fmla="*/ 0 h 411874"/>
                <a:gd name="connsiteX3" fmla="*/ 251653 w 520154"/>
                <a:gd name="connsiteY3" fmla="*/ 411874 h 411874"/>
                <a:gd name="connsiteX4" fmla="*/ 0 w 520154"/>
                <a:gd name="connsiteY4" fmla="*/ 411874 h 411874"/>
                <a:gd name="connsiteX0" fmla="*/ 1130 w 521284"/>
                <a:gd name="connsiteY0" fmla="*/ 411874 h 411874"/>
                <a:gd name="connsiteX1" fmla="*/ 0 w 521284"/>
                <a:gd name="connsiteY1" fmla="*/ 3907 h 411874"/>
                <a:gd name="connsiteX2" fmla="*/ 521284 w 521284"/>
                <a:gd name="connsiteY2" fmla="*/ 0 h 411874"/>
                <a:gd name="connsiteX3" fmla="*/ 252783 w 521284"/>
                <a:gd name="connsiteY3" fmla="*/ 411874 h 411874"/>
                <a:gd name="connsiteX4" fmla="*/ 1130 w 521284"/>
                <a:gd name="connsiteY4" fmla="*/ 411874 h 41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284" h="411874">
                  <a:moveTo>
                    <a:pt x="1130" y="411874"/>
                  </a:moveTo>
                  <a:cubicBezTo>
                    <a:pt x="753" y="275885"/>
                    <a:pt x="377" y="139896"/>
                    <a:pt x="0" y="3907"/>
                  </a:cubicBezTo>
                  <a:lnTo>
                    <a:pt x="521284" y="0"/>
                  </a:lnTo>
                  <a:lnTo>
                    <a:pt x="252783" y="411874"/>
                  </a:lnTo>
                  <a:lnTo>
                    <a:pt x="1130" y="4118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AD0B0C7F-9AFD-7E33-03AA-884A3FEFC5E7}"/>
                </a:ext>
              </a:extLst>
            </p:cNvPr>
            <p:cNvSpPr/>
            <p:nvPr/>
          </p:nvSpPr>
          <p:spPr>
            <a:xfrm>
              <a:off x="3870934" y="465670"/>
              <a:ext cx="786714" cy="931332"/>
            </a:xfrm>
            <a:prstGeom prst="parallelogram">
              <a:avLst>
                <a:gd name="adj" fmla="val 761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E334AB5-C70C-6206-6FE2-FB499581B4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73D425-BA4B-9E3D-892C-B4C44A68B4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6F5E41-A2ED-00BF-454E-8D9E757626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4AE512-B379-CEEF-103B-619785ED8E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F6FEB6-827B-4B06-A698-7AF420F421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599F25D-E986-9F16-F7F4-52468CF31838}"/>
              </a:ext>
            </a:extLst>
          </p:cNvPr>
          <p:cNvGrpSpPr/>
          <p:nvPr/>
        </p:nvGrpSpPr>
        <p:grpSpPr>
          <a:xfrm>
            <a:off x="-88557" y="6034169"/>
            <a:ext cx="12369113" cy="931339"/>
            <a:chOff x="-86497" y="5926661"/>
            <a:chExt cx="12369113" cy="93133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45071D-6713-B84B-9A8E-6409F7674952}"/>
                </a:ext>
              </a:extLst>
            </p:cNvPr>
            <p:cNvSpPr/>
            <p:nvPr/>
          </p:nvSpPr>
          <p:spPr>
            <a:xfrm>
              <a:off x="-86497" y="5926666"/>
              <a:ext cx="12369113" cy="856748"/>
            </a:xfrm>
            <a:prstGeom prst="rect">
              <a:avLst/>
            </a:prstGeom>
            <a:solidFill>
              <a:srgbClr val="1B33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E8F35AD-5028-0BE9-1B09-36FE66B355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6497" y="5926661"/>
              <a:ext cx="12369113" cy="3"/>
            </a:xfrm>
            <a:prstGeom prst="line">
              <a:avLst/>
            </a:prstGeom>
            <a:ln w="85725">
              <a:solidFill>
                <a:srgbClr val="92C8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6CEF1A99-DA11-2993-D4D7-D708A737D8C6}"/>
                </a:ext>
              </a:extLst>
            </p:cNvPr>
            <p:cNvSpPr/>
            <p:nvPr/>
          </p:nvSpPr>
          <p:spPr>
            <a:xfrm>
              <a:off x="306632" y="5926664"/>
              <a:ext cx="1176179" cy="931335"/>
            </a:xfrm>
            <a:prstGeom prst="parallelogram">
              <a:avLst>
                <a:gd name="adj" fmla="val 65190"/>
              </a:avLst>
            </a:prstGeom>
            <a:solidFill>
              <a:srgbClr val="92C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8F88EEDC-3A22-D3B9-5F58-EB3ADD1E5255}"/>
                </a:ext>
              </a:extLst>
            </p:cNvPr>
            <p:cNvSpPr/>
            <p:nvPr/>
          </p:nvSpPr>
          <p:spPr>
            <a:xfrm>
              <a:off x="1002730" y="5926664"/>
              <a:ext cx="786714" cy="931332"/>
            </a:xfrm>
            <a:prstGeom prst="parallelogram">
              <a:avLst>
                <a:gd name="adj" fmla="val 76185"/>
              </a:avLst>
            </a:prstGeom>
            <a:solidFill>
              <a:srgbClr val="92C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B601C69C-C04F-53DC-B2D2-93239594CA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40" y="6322979"/>
            <a:ext cx="2366315" cy="285300"/>
          </a:xfrm>
          <a:prstGeom prst="rect">
            <a:avLst/>
          </a:prstGeom>
        </p:spPr>
      </p:pic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4572425A-8D3D-E34C-D1B9-01F4112B2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283" y="6279986"/>
            <a:ext cx="3505851" cy="365125"/>
          </a:xfrm>
        </p:spPr>
        <p:txBody>
          <a:bodyPr/>
          <a:lstStyle/>
          <a:p>
            <a:r>
              <a:rPr lang="en-US" sz="1800" i="1" dirty="0">
                <a:solidFill>
                  <a:schemeClr val="bg1"/>
                </a:solidFill>
                <a:latin typeface="Franklin Gothic Medium Cond" panose="020B0606030402020204" pitchFamily="34" charset="0"/>
                <a:ea typeface="Open Sans Condensed SemiBold" pitchFamily="2" charset="0"/>
                <a:cs typeface="Open Sans Condensed SemiBold" pitchFamily="2" charset="0"/>
              </a:rPr>
              <a:t>Technology Licensing</a:t>
            </a:r>
            <a:endParaRPr lang="en-US" sz="18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29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1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FA7674-319D-A993-6A8F-39A4D08C15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BC9BE2-8435-68E2-A00D-18F956D51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95" y="1229298"/>
            <a:ext cx="10825624" cy="47792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28282D-5CA5-9314-8436-0A53452ECFB0}"/>
              </a:ext>
            </a:extLst>
          </p:cNvPr>
          <p:cNvSpPr txBox="1"/>
          <p:nvPr/>
        </p:nvSpPr>
        <p:spPr>
          <a:xfrm>
            <a:off x="634509" y="228456"/>
            <a:ext cx="11030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1B336A"/>
                </a:solidFill>
                <a:latin typeface="Franklin Gothic Medium Cond" panose="020B0606030402020204" pitchFamily="34" charset="0"/>
                <a:ea typeface="Open Sans Condensed SemiBold" pitchFamily="2" charset="0"/>
                <a:cs typeface="Open Sans Condensed SemiBold" pitchFamily="2" charset="0"/>
              </a:rPr>
              <a:t> FCC Gasoline - Typical Hydrotreating/Desulfurization Process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022612-E4F3-6BBC-227C-D8C58D994D78}"/>
              </a:ext>
            </a:extLst>
          </p:cNvPr>
          <p:cNvGrpSpPr/>
          <p:nvPr/>
        </p:nvGrpSpPr>
        <p:grpSpPr>
          <a:xfrm>
            <a:off x="-22377" y="355391"/>
            <a:ext cx="656889" cy="411875"/>
            <a:chOff x="3172281" y="465670"/>
            <a:chExt cx="1485367" cy="931335"/>
          </a:xfrm>
          <a:solidFill>
            <a:srgbClr val="1B336A"/>
          </a:solidFill>
        </p:grpSpPr>
        <p:sp>
          <p:nvSpPr>
            <p:cNvPr id="5" name="Parallelogram 21">
              <a:extLst>
                <a:ext uri="{FF2B5EF4-FFF2-40B4-BE49-F238E27FC236}">
                  <a16:creationId xmlns:a16="http://schemas.microsoft.com/office/drawing/2014/main" id="{FB16AAC6-A6B8-9557-D423-ADB5A1D836F2}"/>
                </a:ext>
              </a:extLst>
            </p:cNvPr>
            <p:cNvSpPr/>
            <p:nvPr/>
          </p:nvSpPr>
          <p:spPr>
            <a:xfrm>
              <a:off x="3172281" y="465670"/>
              <a:ext cx="1178735" cy="931335"/>
            </a:xfrm>
            <a:custGeom>
              <a:avLst/>
              <a:gdLst>
                <a:gd name="connsiteX0" fmla="*/ 0 w 520154"/>
                <a:gd name="connsiteY0" fmla="*/ 411874 h 411874"/>
                <a:gd name="connsiteX1" fmla="*/ 268501 w 520154"/>
                <a:gd name="connsiteY1" fmla="*/ 0 h 411874"/>
                <a:gd name="connsiteX2" fmla="*/ 520154 w 520154"/>
                <a:gd name="connsiteY2" fmla="*/ 0 h 411874"/>
                <a:gd name="connsiteX3" fmla="*/ 251653 w 520154"/>
                <a:gd name="connsiteY3" fmla="*/ 411874 h 411874"/>
                <a:gd name="connsiteX4" fmla="*/ 0 w 520154"/>
                <a:gd name="connsiteY4" fmla="*/ 411874 h 411874"/>
                <a:gd name="connsiteX0" fmla="*/ 1130 w 521284"/>
                <a:gd name="connsiteY0" fmla="*/ 411874 h 411874"/>
                <a:gd name="connsiteX1" fmla="*/ 0 w 521284"/>
                <a:gd name="connsiteY1" fmla="*/ 3907 h 411874"/>
                <a:gd name="connsiteX2" fmla="*/ 521284 w 521284"/>
                <a:gd name="connsiteY2" fmla="*/ 0 h 411874"/>
                <a:gd name="connsiteX3" fmla="*/ 252783 w 521284"/>
                <a:gd name="connsiteY3" fmla="*/ 411874 h 411874"/>
                <a:gd name="connsiteX4" fmla="*/ 1130 w 521284"/>
                <a:gd name="connsiteY4" fmla="*/ 411874 h 41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284" h="411874">
                  <a:moveTo>
                    <a:pt x="1130" y="411874"/>
                  </a:moveTo>
                  <a:cubicBezTo>
                    <a:pt x="753" y="275885"/>
                    <a:pt x="377" y="139896"/>
                    <a:pt x="0" y="3907"/>
                  </a:cubicBezTo>
                  <a:lnTo>
                    <a:pt x="521284" y="0"/>
                  </a:lnTo>
                  <a:lnTo>
                    <a:pt x="252783" y="411874"/>
                  </a:lnTo>
                  <a:lnTo>
                    <a:pt x="1130" y="4118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E88265A6-16F6-9FF8-240F-845C1BD5043D}"/>
                </a:ext>
              </a:extLst>
            </p:cNvPr>
            <p:cNvSpPr/>
            <p:nvPr/>
          </p:nvSpPr>
          <p:spPr>
            <a:xfrm>
              <a:off x="3870934" y="465670"/>
              <a:ext cx="786714" cy="931332"/>
            </a:xfrm>
            <a:prstGeom prst="parallelogram">
              <a:avLst>
                <a:gd name="adj" fmla="val 761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AB59244-6466-FAFD-EBEB-ACD68607F9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5908B9-C7E3-E96D-02DC-A37DDFA202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1EA912-1625-C2A6-23F5-362548EEC9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CC72A4-37D3-5AA7-6249-E499D2994C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4EF85E-D5EB-7761-EADE-934AC825E4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AB0868C-226F-C0C8-866E-DD4E6FB682BB}"/>
              </a:ext>
            </a:extLst>
          </p:cNvPr>
          <p:cNvGrpSpPr/>
          <p:nvPr/>
        </p:nvGrpSpPr>
        <p:grpSpPr>
          <a:xfrm>
            <a:off x="-88557" y="6034169"/>
            <a:ext cx="12369113" cy="931339"/>
            <a:chOff x="-86497" y="5926661"/>
            <a:chExt cx="12369113" cy="93133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E5A15C-E38D-0DC4-50CA-E4E689C7FA49}"/>
                </a:ext>
              </a:extLst>
            </p:cNvPr>
            <p:cNvSpPr/>
            <p:nvPr/>
          </p:nvSpPr>
          <p:spPr>
            <a:xfrm>
              <a:off x="-86497" y="5926666"/>
              <a:ext cx="12369113" cy="856748"/>
            </a:xfrm>
            <a:prstGeom prst="rect">
              <a:avLst/>
            </a:prstGeom>
            <a:solidFill>
              <a:srgbClr val="1B33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8FE5E68-2B8A-BEC0-0626-5E7647D20E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6497" y="5926661"/>
              <a:ext cx="12369113" cy="3"/>
            </a:xfrm>
            <a:prstGeom prst="line">
              <a:avLst/>
            </a:prstGeom>
            <a:ln w="85725">
              <a:solidFill>
                <a:srgbClr val="92C8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5845D826-9560-942A-9F7D-ED0E884B892B}"/>
                </a:ext>
              </a:extLst>
            </p:cNvPr>
            <p:cNvSpPr/>
            <p:nvPr/>
          </p:nvSpPr>
          <p:spPr>
            <a:xfrm>
              <a:off x="306632" y="5926664"/>
              <a:ext cx="1176179" cy="931335"/>
            </a:xfrm>
            <a:prstGeom prst="parallelogram">
              <a:avLst>
                <a:gd name="adj" fmla="val 65190"/>
              </a:avLst>
            </a:prstGeom>
            <a:solidFill>
              <a:srgbClr val="92C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48B36AEC-C7E9-FA42-15AB-116535280E6D}"/>
                </a:ext>
              </a:extLst>
            </p:cNvPr>
            <p:cNvSpPr/>
            <p:nvPr/>
          </p:nvSpPr>
          <p:spPr>
            <a:xfrm>
              <a:off x="1002730" y="5926664"/>
              <a:ext cx="786714" cy="931332"/>
            </a:xfrm>
            <a:prstGeom prst="parallelogram">
              <a:avLst>
                <a:gd name="adj" fmla="val 76185"/>
              </a:avLst>
            </a:prstGeom>
            <a:solidFill>
              <a:srgbClr val="92C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CA76B349-D211-24A0-B3CC-639051D15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40" y="6322979"/>
            <a:ext cx="2366315" cy="285300"/>
          </a:xfrm>
          <a:prstGeom prst="rect">
            <a:avLst/>
          </a:prstGeom>
        </p:spPr>
      </p:pic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8AD90883-7AF7-2D0D-107C-174F6F877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283" y="6279986"/>
            <a:ext cx="3505851" cy="365125"/>
          </a:xfrm>
        </p:spPr>
        <p:txBody>
          <a:bodyPr/>
          <a:lstStyle/>
          <a:p>
            <a:r>
              <a:rPr lang="en-US" sz="1800" i="1" dirty="0">
                <a:solidFill>
                  <a:schemeClr val="bg1"/>
                </a:solidFill>
                <a:latin typeface="Franklin Gothic Medium Cond" panose="020B0606030402020204" pitchFamily="34" charset="0"/>
                <a:ea typeface="Open Sans Condensed SemiBold" pitchFamily="2" charset="0"/>
                <a:cs typeface="Open Sans Condensed SemiBold" pitchFamily="2" charset="0"/>
              </a:rPr>
              <a:t>Technology Licensing</a:t>
            </a:r>
            <a:endParaRPr lang="en-US" sz="18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42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FA7674-319D-A993-6A8F-39A4D08C15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42DA67-4723-52D7-6906-D51BB7424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504" y="1219779"/>
            <a:ext cx="10366904" cy="482743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8BD39EE-E03B-79A6-9C1D-0284E444C79A}"/>
              </a:ext>
            </a:extLst>
          </p:cNvPr>
          <p:cNvSpPr/>
          <p:nvPr/>
        </p:nvSpPr>
        <p:spPr>
          <a:xfrm>
            <a:off x="568913" y="1085934"/>
            <a:ext cx="4827175" cy="1996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29153" indent="-529153">
              <a:spcAft>
                <a:spcPts val="1600"/>
              </a:spcAft>
              <a:buClr>
                <a:srgbClr val="92C83E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1B3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 value is retained by relaxing severity in the HDS</a:t>
            </a:r>
          </a:p>
          <a:p>
            <a:pPr marL="529153" indent="-529153">
              <a:spcAft>
                <a:spcPts val="1600"/>
              </a:spcAft>
              <a:buClr>
                <a:srgbClr val="92C83E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1B3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Chemisorption removes the final sulfur traces, with near-zero octane loss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E33D6C-FF3C-B8C8-3450-4AFD2A6C6F20}"/>
              </a:ext>
            </a:extLst>
          </p:cNvPr>
          <p:cNvSpPr/>
          <p:nvPr/>
        </p:nvSpPr>
        <p:spPr>
          <a:xfrm>
            <a:off x="568913" y="4507088"/>
            <a:ext cx="4776036" cy="1347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29153" indent="-529153">
              <a:spcAft>
                <a:spcPts val="1600"/>
              </a:spcAft>
              <a:buClr>
                <a:srgbClr val="92C83E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1B3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 regenerable media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C5CD23-780D-C83E-EC9F-931205010D5A}"/>
              </a:ext>
            </a:extLst>
          </p:cNvPr>
          <p:cNvSpPr txBox="1"/>
          <p:nvPr/>
        </p:nvSpPr>
        <p:spPr>
          <a:xfrm>
            <a:off x="634509" y="228456"/>
            <a:ext cx="11030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1B336A"/>
                </a:solidFill>
                <a:latin typeface="Franklin Gothic Medium Cond" panose="020B0606030402020204" pitchFamily="34" charset="0"/>
                <a:ea typeface="Open Sans Condensed SemiBold" pitchFamily="2" charset="0"/>
                <a:cs typeface="Open Sans Condensed SemiBold" pitchFamily="2" charset="0"/>
              </a:rPr>
              <a:t> Polishing by Chemisorption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D9E2AE-888C-9427-3F96-EB4D8D2485BD}"/>
              </a:ext>
            </a:extLst>
          </p:cNvPr>
          <p:cNvGrpSpPr/>
          <p:nvPr/>
        </p:nvGrpSpPr>
        <p:grpSpPr>
          <a:xfrm>
            <a:off x="-22377" y="355391"/>
            <a:ext cx="656889" cy="411875"/>
            <a:chOff x="3172281" y="465670"/>
            <a:chExt cx="1485367" cy="931335"/>
          </a:xfrm>
          <a:solidFill>
            <a:srgbClr val="1B336A"/>
          </a:solidFill>
        </p:grpSpPr>
        <p:sp>
          <p:nvSpPr>
            <p:cNvPr id="5" name="Parallelogram 21">
              <a:extLst>
                <a:ext uri="{FF2B5EF4-FFF2-40B4-BE49-F238E27FC236}">
                  <a16:creationId xmlns:a16="http://schemas.microsoft.com/office/drawing/2014/main" id="{FA69E1C2-BF8B-2E83-173A-BBCA4939EB21}"/>
                </a:ext>
              </a:extLst>
            </p:cNvPr>
            <p:cNvSpPr/>
            <p:nvPr/>
          </p:nvSpPr>
          <p:spPr>
            <a:xfrm>
              <a:off x="3172281" y="465670"/>
              <a:ext cx="1178735" cy="931335"/>
            </a:xfrm>
            <a:custGeom>
              <a:avLst/>
              <a:gdLst>
                <a:gd name="connsiteX0" fmla="*/ 0 w 520154"/>
                <a:gd name="connsiteY0" fmla="*/ 411874 h 411874"/>
                <a:gd name="connsiteX1" fmla="*/ 268501 w 520154"/>
                <a:gd name="connsiteY1" fmla="*/ 0 h 411874"/>
                <a:gd name="connsiteX2" fmla="*/ 520154 w 520154"/>
                <a:gd name="connsiteY2" fmla="*/ 0 h 411874"/>
                <a:gd name="connsiteX3" fmla="*/ 251653 w 520154"/>
                <a:gd name="connsiteY3" fmla="*/ 411874 h 411874"/>
                <a:gd name="connsiteX4" fmla="*/ 0 w 520154"/>
                <a:gd name="connsiteY4" fmla="*/ 411874 h 411874"/>
                <a:gd name="connsiteX0" fmla="*/ 1130 w 521284"/>
                <a:gd name="connsiteY0" fmla="*/ 411874 h 411874"/>
                <a:gd name="connsiteX1" fmla="*/ 0 w 521284"/>
                <a:gd name="connsiteY1" fmla="*/ 3907 h 411874"/>
                <a:gd name="connsiteX2" fmla="*/ 521284 w 521284"/>
                <a:gd name="connsiteY2" fmla="*/ 0 h 411874"/>
                <a:gd name="connsiteX3" fmla="*/ 252783 w 521284"/>
                <a:gd name="connsiteY3" fmla="*/ 411874 h 411874"/>
                <a:gd name="connsiteX4" fmla="*/ 1130 w 521284"/>
                <a:gd name="connsiteY4" fmla="*/ 411874 h 41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284" h="411874">
                  <a:moveTo>
                    <a:pt x="1130" y="411874"/>
                  </a:moveTo>
                  <a:cubicBezTo>
                    <a:pt x="753" y="275885"/>
                    <a:pt x="377" y="139896"/>
                    <a:pt x="0" y="3907"/>
                  </a:cubicBezTo>
                  <a:lnTo>
                    <a:pt x="521284" y="0"/>
                  </a:lnTo>
                  <a:lnTo>
                    <a:pt x="252783" y="411874"/>
                  </a:lnTo>
                  <a:lnTo>
                    <a:pt x="1130" y="4118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AECBA22C-1F3D-70D9-775A-251F995BA644}"/>
                </a:ext>
              </a:extLst>
            </p:cNvPr>
            <p:cNvSpPr/>
            <p:nvPr/>
          </p:nvSpPr>
          <p:spPr>
            <a:xfrm>
              <a:off x="3870934" y="465670"/>
              <a:ext cx="786714" cy="931332"/>
            </a:xfrm>
            <a:prstGeom prst="parallelogram">
              <a:avLst>
                <a:gd name="adj" fmla="val 761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F8F5AA3-12D0-DD33-98CB-45BB9EDF2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30B546-9625-8F8E-5784-AA2086306E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B1DA9E-E58B-D7AF-83EF-72DDE2455E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B0AA05B-8A0B-FCB7-6269-073629B3FB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36F763-9793-205B-3C20-A960A8C622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105263F-BC6B-4102-B9F0-5A3D395817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1A2AB42-C386-FC37-22B3-3AC191010277}"/>
              </a:ext>
            </a:extLst>
          </p:cNvPr>
          <p:cNvGrpSpPr/>
          <p:nvPr/>
        </p:nvGrpSpPr>
        <p:grpSpPr>
          <a:xfrm>
            <a:off x="-88557" y="6034169"/>
            <a:ext cx="12369113" cy="931339"/>
            <a:chOff x="-86497" y="5926661"/>
            <a:chExt cx="12369113" cy="93133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29D2B5-8747-5466-F784-51355A12971D}"/>
                </a:ext>
              </a:extLst>
            </p:cNvPr>
            <p:cNvSpPr/>
            <p:nvPr/>
          </p:nvSpPr>
          <p:spPr>
            <a:xfrm>
              <a:off x="-86497" y="5926666"/>
              <a:ext cx="12369113" cy="856748"/>
            </a:xfrm>
            <a:prstGeom prst="rect">
              <a:avLst/>
            </a:prstGeom>
            <a:solidFill>
              <a:srgbClr val="1B33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BB748E3-C6E8-3766-224F-E7D0FE9D09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6497" y="5926661"/>
              <a:ext cx="12369113" cy="3"/>
            </a:xfrm>
            <a:prstGeom prst="line">
              <a:avLst/>
            </a:prstGeom>
            <a:ln w="85725">
              <a:solidFill>
                <a:srgbClr val="92C8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64BAE9EB-DFFD-743F-4D09-F959D0FCAEB6}"/>
                </a:ext>
              </a:extLst>
            </p:cNvPr>
            <p:cNvSpPr/>
            <p:nvPr/>
          </p:nvSpPr>
          <p:spPr>
            <a:xfrm>
              <a:off x="306632" y="5926664"/>
              <a:ext cx="1176179" cy="931335"/>
            </a:xfrm>
            <a:prstGeom prst="parallelogram">
              <a:avLst>
                <a:gd name="adj" fmla="val 65190"/>
              </a:avLst>
            </a:prstGeom>
            <a:solidFill>
              <a:srgbClr val="92C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7E83D619-EAB4-DC15-3F6A-909B38175D9C}"/>
                </a:ext>
              </a:extLst>
            </p:cNvPr>
            <p:cNvSpPr/>
            <p:nvPr/>
          </p:nvSpPr>
          <p:spPr>
            <a:xfrm>
              <a:off x="1002730" y="5926664"/>
              <a:ext cx="786714" cy="931332"/>
            </a:xfrm>
            <a:prstGeom prst="parallelogram">
              <a:avLst>
                <a:gd name="adj" fmla="val 76185"/>
              </a:avLst>
            </a:prstGeom>
            <a:solidFill>
              <a:srgbClr val="92C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596A0F8-2F7B-9AFE-EFD1-07C4A0C29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40" y="6322979"/>
            <a:ext cx="2366315" cy="285300"/>
          </a:xfrm>
          <a:prstGeom prst="rect">
            <a:avLst/>
          </a:prstGeom>
        </p:spPr>
      </p:pic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7D009672-AC62-A6D3-2AB5-83AE6028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283" y="6279986"/>
            <a:ext cx="3505851" cy="365125"/>
          </a:xfrm>
        </p:spPr>
        <p:txBody>
          <a:bodyPr/>
          <a:lstStyle/>
          <a:p>
            <a:r>
              <a:rPr lang="en-US" sz="1800" i="1" dirty="0">
                <a:solidFill>
                  <a:schemeClr val="bg1"/>
                </a:solidFill>
                <a:latin typeface="Franklin Gothic Medium Cond" panose="020B0606030402020204" pitchFamily="34" charset="0"/>
                <a:ea typeface="Open Sans Condensed SemiBold" pitchFamily="2" charset="0"/>
                <a:cs typeface="Open Sans Condensed SemiBold" pitchFamily="2" charset="0"/>
              </a:rPr>
              <a:t>Technology Licensing</a:t>
            </a:r>
            <a:endParaRPr lang="en-US" sz="18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57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FA7674-319D-A993-6A8F-39A4D08C15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E8BFAD-E8E5-18D5-65E8-E88F21E36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526" y="1035241"/>
            <a:ext cx="9244429" cy="49968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38F6DD-AF95-E9D0-9C47-D969BC43602E}"/>
              </a:ext>
            </a:extLst>
          </p:cNvPr>
          <p:cNvSpPr txBox="1"/>
          <p:nvPr/>
        </p:nvSpPr>
        <p:spPr>
          <a:xfrm>
            <a:off x="634509" y="228456"/>
            <a:ext cx="11030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1B336A"/>
                </a:solidFill>
                <a:latin typeface="Franklin Gothic Medium Cond" panose="020B0606030402020204" pitchFamily="34" charset="0"/>
                <a:ea typeface="Open Sans Condensed SemiBold" pitchFamily="2" charset="0"/>
                <a:cs typeface="Open Sans Condensed SemiBold" pitchFamily="2" charset="0"/>
              </a:rPr>
              <a:t> Diesel Desulfurization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0FA4A0-2526-B7EF-F296-8653C2631539}"/>
              </a:ext>
            </a:extLst>
          </p:cNvPr>
          <p:cNvGrpSpPr/>
          <p:nvPr/>
        </p:nvGrpSpPr>
        <p:grpSpPr>
          <a:xfrm>
            <a:off x="-22377" y="355391"/>
            <a:ext cx="656889" cy="411875"/>
            <a:chOff x="3172281" y="465670"/>
            <a:chExt cx="1485367" cy="931335"/>
          </a:xfrm>
          <a:solidFill>
            <a:srgbClr val="1B336A"/>
          </a:solidFill>
        </p:grpSpPr>
        <p:sp>
          <p:nvSpPr>
            <p:cNvPr id="5" name="Parallelogram 21">
              <a:extLst>
                <a:ext uri="{FF2B5EF4-FFF2-40B4-BE49-F238E27FC236}">
                  <a16:creationId xmlns:a16="http://schemas.microsoft.com/office/drawing/2014/main" id="{C100B53E-924D-FE83-6BEC-2A0A386473BC}"/>
                </a:ext>
              </a:extLst>
            </p:cNvPr>
            <p:cNvSpPr/>
            <p:nvPr/>
          </p:nvSpPr>
          <p:spPr>
            <a:xfrm>
              <a:off x="3172281" y="465670"/>
              <a:ext cx="1178735" cy="931335"/>
            </a:xfrm>
            <a:custGeom>
              <a:avLst/>
              <a:gdLst>
                <a:gd name="connsiteX0" fmla="*/ 0 w 520154"/>
                <a:gd name="connsiteY0" fmla="*/ 411874 h 411874"/>
                <a:gd name="connsiteX1" fmla="*/ 268501 w 520154"/>
                <a:gd name="connsiteY1" fmla="*/ 0 h 411874"/>
                <a:gd name="connsiteX2" fmla="*/ 520154 w 520154"/>
                <a:gd name="connsiteY2" fmla="*/ 0 h 411874"/>
                <a:gd name="connsiteX3" fmla="*/ 251653 w 520154"/>
                <a:gd name="connsiteY3" fmla="*/ 411874 h 411874"/>
                <a:gd name="connsiteX4" fmla="*/ 0 w 520154"/>
                <a:gd name="connsiteY4" fmla="*/ 411874 h 411874"/>
                <a:gd name="connsiteX0" fmla="*/ 1130 w 521284"/>
                <a:gd name="connsiteY0" fmla="*/ 411874 h 411874"/>
                <a:gd name="connsiteX1" fmla="*/ 0 w 521284"/>
                <a:gd name="connsiteY1" fmla="*/ 3907 h 411874"/>
                <a:gd name="connsiteX2" fmla="*/ 521284 w 521284"/>
                <a:gd name="connsiteY2" fmla="*/ 0 h 411874"/>
                <a:gd name="connsiteX3" fmla="*/ 252783 w 521284"/>
                <a:gd name="connsiteY3" fmla="*/ 411874 h 411874"/>
                <a:gd name="connsiteX4" fmla="*/ 1130 w 521284"/>
                <a:gd name="connsiteY4" fmla="*/ 411874 h 41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284" h="411874">
                  <a:moveTo>
                    <a:pt x="1130" y="411874"/>
                  </a:moveTo>
                  <a:cubicBezTo>
                    <a:pt x="753" y="275885"/>
                    <a:pt x="377" y="139896"/>
                    <a:pt x="0" y="3907"/>
                  </a:cubicBezTo>
                  <a:lnTo>
                    <a:pt x="521284" y="0"/>
                  </a:lnTo>
                  <a:lnTo>
                    <a:pt x="252783" y="411874"/>
                  </a:lnTo>
                  <a:lnTo>
                    <a:pt x="1130" y="4118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35DF6182-6D2C-9231-B904-FFE22000EB22}"/>
                </a:ext>
              </a:extLst>
            </p:cNvPr>
            <p:cNvSpPr/>
            <p:nvPr/>
          </p:nvSpPr>
          <p:spPr>
            <a:xfrm>
              <a:off x="3870934" y="465670"/>
              <a:ext cx="786714" cy="931332"/>
            </a:xfrm>
            <a:prstGeom prst="parallelogram">
              <a:avLst>
                <a:gd name="adj" fmla="val 761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C92B517-BFD5-BC67-323E-6330E1ED45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6CA1C5-6F1C-462F-8048-57524F79BA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EB48A9-9BCA-7B57-8002-B626BC5B9C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C6A4EA6-5C3A-DC46-90CB-D2919D7362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F50183C-47BE-89BA-77B0-0D0CE78979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7C7137-ECC2-0088-91F5-48017FD378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73EEBA0-6EA8-BA78-199F-96F8AEFED2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15A243F-6BE6-5104-4E1E-3F193BA2D180}"/>
              </a:ext>
            </a:extLst>
          </p:cNvPr>
          <p:cNvGrpSpPr/>
          <p:nvPr/>
        </p:nvGrpSpPr>
        <p:grpSpPr>
          <a:xfrm>
            <a:off x="-88557" y="6034169"/>
            <a:ext cx="12369113" cy="931339"/>
            <a:chOff x="-86497" y="5926661"/>
            <a:chExt cx="12369113" cy="93133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E1B1672-79E6-DD23-20C2-DA0280387E1E}"/>
                </a:ext>
              </a:extLst>
            </p:cNvPr>
            <p:cNvSpPr/>
            <p:nvPr/>
          </p:nvSpPr>
          <p:spPr>
            <a:xfrm>
              <a:off x="-86497" y="5926666"/>
              <a:ext cx="12369113" cy="856748"/>
            </a:xfrm>
            <a:prstGeom prst="rect">
              <a:avLst/>
            </a:prstGeom>
            <a:solidFill>
              <a:srgbClr val="1B33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69DCEA4-53AB-BEB5-69DC-3D1E26E0BA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6497" y="5926661"/>
              <a:ext cx="12369113" cy="3"/>
            </a:xfrm>
            <a:prstGeom prst="line">
              <a:avLst/>
            </a:prstGeom>
            <a:ln w="85725">
              <a:solidFill>
                <a:srgbClr val="92C8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13A7D18E-937F-F8A8-FF2C-1B2CF61E125D}"/>
                </a:ext>
              </a:extLst>
            </p:cNvPr>
            <p:cNvSpPr/>
            <p:nvPr/>
          </p:nvSpPr>
          <p:spPr>
            <a:xfrm>
              <a:off x="306632" y="5926664"/>
              <a:ext cx="1176179" cy="931335"/>
            </a:xfrm>
            <a:prstGeom prst="parallelogram">
              <a:avLst>
                <a:gd name="adj" fmla="val 65190"/>
              </a:avLst>
            </a:prstGeom>
            <a:solidFill>
              <a:srgbClr val="92C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E93F089E-53B6-BC5A-9F5B-C59523B6CA71}"/>
                </a:ext>
              </a:extLst>
            </p:cNvPr>
            <p:cNvSpPr/>
            <p:nvPr/>
          </p:nvSpPr>
          <p:spPr>
            <a:xfrm>
              <a:off x="1002730" y="5926664"/>
              <a:ext cx="786714" cy="931332"/>
            </a:xfrm>
            <a:prstGeom prst="parallelogram">
              <a:avLst>
                <a:gd name="adj" fmla="val 76185"/>
              </a:avLst>
            </a:prstGeom>
            <a:solidFill>
              <a:srgbClr val="92C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CD9EF21-54FB-5748-1B05-290FBC993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40" y="6322979"/>
            <a:ext cx="2366315" cy="285300"/>
          </a:xfrm>
          <a:prstGeom prst="rect">
            <a:avLst/>
          </a:prstGeom>
        </p:spPr>
      </p:pic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5C999BC1-0C98-5B69-2BB8-362183111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283" y="6279986"/>
            <a:ext cx="3505851" cy="365125"/>
          </a:xfrm>
        </p:spPr>
        <p:txBody>
          <a:bodyPr/>
          <a:lstStyle/>
          <a:p>
            <a:r>
              <a:rPr lang="en-US" sz="1800" i="1" dirty="0">
                <a:solidFill>
                  <a:schemeClr val="bg1"/>
                </a:solidFill>
                <a:latin typeface="Franklin Gothic Medium Cond" panose="020B0606030402020204" pitchFamily="34" charset="0"/>
                <a:ea typeface="Open Sans Condensed SemiBold" pitchFamily="2" charset="0"/>
                <a:cs typeface="Open Sans Condensed SemiBold" pitchFamily="2" charset="0"/>
              </a:rPr>
              <a:t>Technology Licensing</a:t>
            </a:r>
            <a:endParaRPr lang="en-US" sz="18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525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FA7674-319D-A993-6A8F-39A4D08C15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ADB3B8-B7E3-3CB8-4274-2B256511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362" y="1042260"/>
            <a:ext cx="9291623" cy="49968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C57FC4-9533-3277-3737-25D94E7B18DF}"/>
              </a:ext>
            </a:extLst>
          </p:cNvPr>
          <p:cNvSpPr txBox="1"/>
          <p:nvPr/>
        </p:nvSpPr>
        <p:spPr>
          <a:xfrm>
            <a:off x="634509" y="228456"/>
            <a:ext cx="11030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1B336A"/>
                </a:solidFill>
                <a:latin typeface="Franklin Gothic Medium Cond" panose="020B0606030402020204" pitchFamily="34" charset="0"/>
                <a:ea typeface="Open Sans Condensed SemiBold" pitchFamily="2" charset="0"/>
                <a:cs typeface="Open Sans Condensed SemiBold" pitchFamily="2" charset="0"/>
              </a:rPr>
              <a:t> ULSD with New, Full-size Reactor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CE8DE8-0E7A-E57A-556D-8F1917E780FD}"/>
              </a:ext>
            </a:extLst>
          </p:cNvPr>
          <p:cNvGrpSpPr/>
          <p:nvPr/>
        </p:nvGrpSpPr>
        <p:grpSpPr>
          <a:xfrm>
            <a:off x="-22377" y="355391"/>
            <a:ext cx="656889" cy="411875"/>
            <a:chOff x="3172281" y="465670"/>
            <a:chExt cx="1485367" cy="931335"/>
          </a:xfrm>
          <a:solidFill>
            <a:srgbClr val="1B336A"/>
          </a:solidFill>
        </p:grpSpPr>
        <p:sp>
          <p:nvSpPr>
            <p:cNvPr id="5" name="Parallelogram 21">
              <a:extLst>
                <a:ext uri="{FF2B5EF4-FFF2-40B4-BE49-F238E27FC236}">
                  <a16:creationId xmlns:a16="http://schemas.microsoft.com/office/drawing/2014/main" id="{2FBAE889-ED3D-AE48-F2A1-9C529F5D68E6}"/>
                </a:ext>
              </a:extLst>
            </p:cNvPr>
            <p:cNvSpPr/>
            <p:nvPr/>
          </p:nvSpPr>
          <p:spPr>
            <a:xfrm>
              <a:off x="3172281" y="465670"/>
              <a:ext cx="1178735" cy="931335"/>
            </a:xfrm>
            <a:custGeom>
              <a:avLst/>
              <a:gdLst>
                <a:gd name="connsiteX0" fmla="*/ 0 w 520154"/>
                <a:gd name="connsiteY0" fmla="*/ 411874 h 411874"/>
                <a:gd name="connsiteX1" fmla="*/ 268501 w 520154"/>
                <a:gd name="connsiteY1" fmla="*/ 0 h 411874"/>
                <a:gd name="connsiteX2" fmla="*/ 520154 w 520154"/>
                <a:gd name="connsiteY2" fmla="*/ 0 h 411874"/>
                <a:gd name="connsiteX3" fmla="*/ 251653 w 520154"/>
                <a:gd name="connsiteY3" fmla="*/ 411874 h 411874"/>
                <a:gd name="connsiteX4" fmla="*/ 0 w 520154"/>
                <a:gd name="connsiteY4" fmla="*/ 411874 h 411874"/>
                <a:gd name="connsiteX0" fmla="*/ 1130 w 521284"/>
                <a:gd name="connsiteY0" fmla="*/ 411874 h 411874"/>
                <a:gd name="connsiteX1" fmla="*/ 0 w 521284"/>
                <a:gd name="connsiteY1" fmla="*/ 3907 h 411874"/>
                <a:gd name="connsiteX2" fmla="*/ 521284 w 521284"/>
                <a:gd name="connsiteY2" fmla="*/ 0 h 411874"/>
                <a:gd name="connsiteX3" fmla="*/ 252783 w 521284"/>
                <a:gd name="connsiteY3" fmla="*/ 411874 h 411874"/>
                <a:gd name="connsiteX4" fmla="*/ 1130 w 521284"/>
                <a:gd name="connsiteY4" fmla="*/ 411874 h 41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284" h="411874">
                  <a:moveTo>
                    <a:pt x="1130" y="411874"/>
                  </a:moveTo>
                  <a:cubicBezTo>
                    <a:pt x="753" y="275885"/>
                    <a:pt x="377" y="139896"/>
                    <a:pt x="0" y="3907"/>
                  </a:cubicBezTo>
                  <a:lnTo>
                    <a:pt x="521284" y="0"/>
                  </a:lnTo>
                  <a:lnTo>
                    <a:pt x="252783" y="411874"/>
                  </a:lnTo>
                  <a:lnTo>
                    <a:pt x="1130" y="4118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5760A46F-8E79-F52B-3B11-F1DBCDAF3FD7}"/>
                </a:ext>
              </a:extLst>
            </p:cNvPr>
            <p:cNvSpPr/>
            <p:nvPr/>
          </p:nvSpPr>
          <p:spPr>
            <a:xfrm>
              <a:off x="3870934" y="465670"/>
              <a:ext cx="786714" cy="931332"/>
            </a:xfrm>
            <a:prstGeom prst="parallelogram">
              <a:avLst>
                <a:gd name="adj" fmla="val 761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E7037C4-8626-5A6B-198D-1653FFC59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3AB2D6-E48F-9AA7-A0EC-84A07422F7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A2BE87-4231-FCB5-B4A0-1B090CC773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1C2154-7C49-0B2E-2C4F-404F0E7511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72D5CB-2896-0634-57B8-B3A97900EE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49EEBA-E651-8E12-CD2B-FB32A693E6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24A649-1215-DB20-0244-C1B56579F4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DC2D8A-A97C-0175-D189-B7B6D93BE8CE}"/>
              </a:ext>
            </a:extLst>
          </p:cNvPr>
          <p:cNvGrpSpPr/>
          <p:nvPr/>
        </p:nvGrpSpPr>
        <p:grpSpPr>
          <a:xfrm>
            <a:off x="-88557" y="6034169"/>
            <a:ext cx="12369113" cy="931339"/>
            <a:chOff x="-86497" y="5926661"/>
            <a:chExt cx="12369113" cy="93133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4CAA866-BCC9-A62E-05D2-4430ADA3D239}"/>
                </a:ext>
              </a:extLst>
            </p:cNvPr>
            <p:cNvSpPr/>
            <p:nvPr/>
          </p:nvSpPr>
          <p:spPr>
            <a:xfrm>
              <a:off x="-86497" y="5926666"/>
              <a:ext cx="12369113" cy="856748"/>
            </a:xfrm>
            <a:prstGeom prst="rect">
              <a:avLst/>
            </a:prstGeom>
            <a:solidFill>
              <a:srgbClr val="1B33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43D3A47-7A4E-F521-0686-0AF8C42B63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6497" y="5926661"/>
              <a:ext cx="12369113" cy="3"/>
            </a:xfrm>
            <a:prstGeom prst="line">
              <a:avLst/>
            </a:prstGeom>
            <a:ln w="85725">
              <a:solidFill>
                <a:srgbClr val="92C8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A2E91D28-B20E-C20D-16FA-613C6955EB20}"/>
                </a:ext>
              </a:extLst>
            </p:cNvPr>
            <p:cNvSpPr/>
            <p:nvPr/>
          </p:nvSpPr>
          <p:spPr>
            <a:xfrm>
              <a:off x="306632" y="5926664"/>
              <a:ext cx="1176179" cy="931335"/>
            </a:xfrm>
            <a:prstGeom prst="parallelogram">
              <a:avLst>
                <a:gd name="adj" fmla="val 65190"/>
              </a:avLst>
            </a:prstGeom>
            <a:solidFill>
              <a:srgbClr val="92C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DE81E0FD-2C13-487B-800B-D7579D376BEA}"/>
                </a:ext>
              </a:extLst>
            </p:cNvPr>
            <p:cNvSpPr/>
            <p:nvPr/>
          </p:nvSpPr>
          <p:spPr>
            <a:xfrm>
              <a:off x="1002730" y="5926664"/>
              <a:ext cx="786714" cy="931332"/>
            </a:xfrm>
            <a:prstGeom prst="parallelogram">
              <a:avLst>
                <a:gd name="adj" fmla="val 76185"/>
              </a:avLst>
            </a:prstGeom>
            <a:solidFill>
              <a:srgbClr val="92C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E95A6F23-37FB-7DDA-5277-E227AB18F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40" y="6322979"/>
            <a:ext cx="2366315" cy="285300"/>
          </a:xfrm>
          <a:prstGeom prst="rect">
            <a:avLst/>
          </a:prstGeom>
        </p:spPr>
      </p:pic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B5F64224-0395-305D-142B-74BD37283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283" y="6279986"/>
            <a:ext cx="3505851" cy="365125"/>
          </a:xfrm>
        </p:spPr>
        <p:txBody>
          <a:bodyPr/>
          <a:lstStyle/>
          <a:p>
            <a:r>
              <a:rPr lang="en-US" sz="1800" i="1" dirty="0">
                <a:solidFill>
                  <a:schemeClr val="bg1"/>
                </a:solidFill>
                <a:latin typeface="Franklin Gothic Medium Cond" panose="020B0606030402020204" pitchFamily="34" charset="0"/>
                <a:ea typeface="Open Sans Condensed SemiBold" pitchFamily="2" charset="0"/>
                <a:cs typeface="Open Sans Condensed SemiBold" pitchFamily="2" charset="0"/>
              </a:rPr>
              <a:t>Technology Licensing</a:t>
            </a:r>
            <a:endParaRPr lang="en-US" sz="18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556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9EF0872-C03C-1414-099F-B565F40FFD5A}"/>
              </a:ext>
            </a:extLst>
          </p:cNvPr>
          <p:cNvCxnSpPr>
            <a:cxnSpLocks/>
          </p:cNvCxnSpPr>
          <p:nvPr/>
        </p:nvCxnSpPr>
        <p:spPr>
          <a:xfrm>
            <a:off x="3827536" y="3826199"/>
            <a:ext cx="0" cy="515851"/>
          </a:xfrm>
          <a:prstGeom prst="straightConnector1">
            <a:avLst/>
          </a:prstGeom>
          <a:ln w="28575">
            <a:solidFill>
              <a:srgbClr val="1B336A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E7B16B2-ED79-0FEA-370F-41FF1207E92D}"/>
              </a:ext>
            </a:extLst>
          </p:cNvPr>
          <p:cNvCxnSpPr>
            <a:cxnSpLocks/>
          </p:cNvCxnSpPr>
          <p:nvPr/>
        </p:nvCxnSpPr>
        <p:spPr>
          <a:xfrm rot="16200000">
            <a:off x="7745000" y="4437435"/>
            <a:ext cx="0" cy="770913"/>
          </a:xfrm>
          <a:prstGeom prst="straightConnector1">
            <a:avLst/>
          </a:prstGeom>
          <a:ln w="28575">
            <a:solidFill>
              <a:srgbClr val="1B336A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F2FFB4F-2AFB-3F13-7501-0E3D12FAE6D7}"/>
              </a:ext>
            </a:extLst>
          </p:cNvPr>
          <p:cNvCxnSpPr>
            <a:cxnSpLocks/>
          </p:cNvCxnSpPr>
          <p:nvPr/>
        </p:nvCxnSpPr>
        <p:spPr>
          <a:xfrm>
            <a:off x="6978722" y="3847088"/>
            <a:ext cx="0" cy="770913"/>
          </a:xfrm>
          <a:prstGeom prst="straightConnector1">
            <a:avLst/>
          </a:prstGeom>
          <a:ln w="28575">
            <a:solidFill>
              <a:srgbClr val="1B336A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08E2D74-71BB-8853-9ABE-6239FF0C4754}"/>
              </a:ext>
            </a:extLst>
          </p:cNvPr>
          <p:cNvCxnSpPr>
            <a:cxnSpLocks/>
          </p:cNvCxnSpPr>
          <p:nvPr/>
        </p:nvCxnSpPr>
        <p:spPr>
          <a:xfrm rot="10800000">
            <a:off x="5153642" y="4564452"/>
            <a:ext cx="0" cy="515851"/>
          </a:xfrm>
          <a:prstGeom prst="straightConnector1">
            <a:avLst/>
          </a:prstGeom>
          <a:ln w="28575">
            <a:solidFill>
              <a:srgbClr val="1B336A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5" name="Straight Arrow Connector 1064">
            <a:extLst>
              <a:ext uri="{FF2B5EF4-FFF2-40B4-BE49-F238E27FC236}">
                <a16:creationId xmlns:a16="http://schemas.microsoft.com/office/drawing/2014/main" id="{958C27C7-695C-15D0-074D-A44CB782D741}"/>
              </a:ext>
            </a:extLst>
          </p:cNvPr>
          <p:cNvCxnSpPr>
            <a:cxnSpLocks/>
          </p:cNvCxnSpPr>
          <p:nvPr/>
        </p:nvCxnSpPr>
        <p:spPr>
          <a:xfrm rot="16200000">
            <a:off x="8727412" y="4165601"/>
            <a:ext cx="0" cy="515851"/>
          </a:xfrm>
          <a:prstGeom prst="straightConnector1">
            <a:avLst/>
          </a:prstGeom>
          <a:ln w="28575">
            <a:solidFill>
              <a:srgbClr val="1B336A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BD2A3E-99B5-775B-9E9A-36BDC8CA8821}"/>
              </a:ext>
            </a:extLst>
          </p:cNvPr>
          <p:cNvGrpSpPr/>
          <p:nvPr/>
        </p:nvGrpSpPr>
        <p:grpSpPr>
          <a:xfrm>
            <a:off x="-105102" y="6033514"/>
            <a:ext cx="12432554" cy="931338"/>
            <a:chOff x="-86497" y="5926661"/>
            <a:chExt cx="12369113" cy="93133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BBFD3A9-BD58-BB28-A14D-14B1E8284488}"/>
                </a:ext>
              </a:extLst>
            </p:cNvPr>
            <p:cNvSpPr/>
            <p:nvPr/>
          </p:nvSpPr>
          <p:spPr>
            <a:xfrm>
              <a:off x="-86497" y="5926666"/>
              <a:ext cx="12369113" cy="856748"/>
            </a:xfrm>
            <a:prstGeom prst="rect">
              <a:avLst/>
            </a:prstGeom>
            <a:solidFill>
              <a:srgbClr val="1B33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9254704-755C-CC9F-7A9D-F5D092825E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6497" y="5926661"/>
              <a:ext cx="12369113" cy="3"/>
            </a:xfrm>
            <a:prstGeom prst="line">
              <a:avLst/>
            </a:prstGeom>
            <a:ln w="85725">
              <a:solidFill>
                <a:srgbClr val="92C8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759A335C-F319-9C41-8AF8-904EDFCDBC22}"/>
                </a:ext>
              </a:extLst>
            </p:cNvPr>
            <p:cNvSpPr/>
            <p:nvPr/>
          </p:nvSpPr>
          <p:spPr>
            <a:xfrm>
              <a:off x="306632" y="5926664"/>
              <a:ext cx="1176179" cy="931335"/>
            </a:xfrm>
            <a:prstGeom prst="parallelogram">
              <a:avLst>
                <a:gd name="adj" fmla="val 65190"/>
              </a:avLst>
            </a:prstGeom>
            <a:solidFill>
              <a:srgbClr val="92C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7E490C06-9B57-81E6-79EB-785A04C60923}"/>
                </a:ext>
              </a:extLst>
            </p:cNvPr>
            <p:cNvSpPr/>
            <p:nvPr/>
          </p:nvSpPr>
          <p:spPr>
            <a:xfrm>
              <a:off x="1002730" y="5926664"/>
              <a:ext cx="786714" cy="931332"/>
            </a:xfrm>
            <a:prstGeom prst="parallelogram">
              <a:avLst>
                <a:gd name="adj" fmla="val 76185"/>
              </a:avLst>
            </a:prstGeom>
            <a:solidFill>
              <a:srgbClr val="92C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BE267E8-ABCA-D726-3EB2-11790824E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40" y="6322979"/>
            <a:ext cx="2366314" cy="2853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63843F6-21F4-A210-0D7E-D9CCFBC9067C}"/>
              </a:ext>
            </a:extLst>
          </p:cNvPr>
          <p:cNvGrpSpPr/>
          <p:nvPr/>
        </p:nvGrpSpPr>
        <p:grpSpPr>
          <a:xfrm>
            <a:off x="-22378" y="355391"/>
            <a:ext cx="656889" cy="411874"/>
            <a:chOff x="3172281" y="465670"/>
            <a:chExt cx="1485367" cy="931335"/>
          </a:xfrm>
          <a:solidFill>
            <a:srgbClr val="1B336A"/>
          </a:solidFill>
        </p:grpSpPr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79AD9972-0803-AEC2-B021-B145CA871AFA}"/>
                </a:ext>
              </a:extLst>
            </p:cNvPr>
            <p:cNvSpPr/>
            <p:nvPr/>
          </p:nvSpPr>
          <p:spPr>
            <a:xfrm>
              <a:off x="3172281" y="465670"/>
              <a:ext cx="1178735" cy="931335"/>
            </a:xfrm>
            <a:custGeom>
              <a:avLst/>
              <a:gdLst>
                <a:gd name="connsiteX0" fmla="*/ 0 w 520154"/>
                <a:gd name="connsiteY0" fmla="*/ 411874 h 411874"/>
                <a:gd name="connsiteX1" fmla="*/ 268501 w 520154"/>
                <a:gd name="connsiteY1" fmla="*/ 0 h 411874"/>
                <a:gd name="connsiteX2" fmla="*/ 520154 w 520154"/>
                <a:gd name="connsiteY2" fmla="*/ 0 h 411874"/>
                <a:gd name="connsiteX3" fmla="*/ 251653 w 520154"/>
                <a:gd name="connsiteY3" fmla="*/ 411874 h 411874"/>
                <a:gd name="connsiteX4" fmla="*/ 0 w 520154"/>
                <a:gd name="connsiteY4" fmla="*/ 411874 h 411874"/>
                <a:gd name="connsiteX0" fmla="*/ 1130 w 521284"/>
                <a:gd name="connsiteY0" fmla="*/ 411874 h 411874"/>
                <a:gd name="connsiteX1" fmla="*/ 0 w 521284"/>
                <a:gd name="connsiteY1" fmla="*/ 3907 h 411874"/>
                <a:gd name="connsiteX2" fmla="*/ 521284 w 521284"/>
                <a:gd name="connsiteY2" fmla="*/ 0 h 411874"/>
                <a:gd name="connsiteX3" fmla="*/ 252783 w 521284"/>
                <a:gd name="connsiteY3" fmla="*/ 411874 h 411874"/>
                <a:gd name="connsiteX4" fmla="*/ 1130 w 521284"/>
                <a:gd name="connsiteY4" fmla="*/ 411874 h 41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284" h="411874">
                  <a:moveTo>
                    <a:pt x="1130" y="411874"/>
                  </a:moveTo>
                  <a:cubicBezTo>
                    <a:pt x="753" y="275885"/>
                    <a:pt x="377" y="139896"/>
                    <a:pt x="0" y="3907"/>
                  </a:cubicBezTo>
                  <a:lnTo>
                    <a:pt x="521284" y="0"/>
                  </a:lnTo>
                  <a:lnTo>
                    <a:pt x="252783" y="411874"/>
                  </a:lnTo>
                  <a:lnTo>
                    <a:pt x="1130" y="4118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9EAF949D-AD5C-886B-6721-3B37E14117B0}"/>
                </a:ext>
              </a:extLst>
            </p:cNvPr>
            <p:cNvSpPr/>
            <p:nvPr/>
          </p:nvSpPr>
          <p:spPr>
            <a:xfrm>
              <a:off x="3870934" y="465670"/>
              <a:ext cx="786714" cy="931332"/>
            </a:xfrm>
            <a:prstGeom prst="parallelogram">
              <a:avLst>
                <a:gd name="adj" fmla="val 761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1E0ED-83ED-AE46-E2EB-416AC6D8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283" y="6279985"/>
            <a:ext cx="3505850" cy="365125"/>
          </a:xfrm>
        </p:spPr>
        <p:txBody>
          <a:bodyPr/>
          <a:lstStyle/>
          <a:p>
            <a:r>
              <a:rPr lang="en-US" sz="1800" i="1" dirty="0">
                <a:solidFill>
                  <a:schemeClr val="bg1"/>
                </a:solidFill>
                <a:latin typeface="Franklin Gothic Medium Cond" panose="020B0606030402020204" pitchFamily="34" charset="0"/>
                <a:ea typeface="Open Sans Condensed SemiBold" pitchFamily="2" charset="0"/>
                <a:cs typeface="Open Sans Condensed SemiBold" pitchFamily="2" charset="0"/>
              </a:rPr>
              <a:t>Technology Licensing</a:t>
            </a:r>
            <a:endParaRPr lang="en-US" sz="18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222091-FE1D-5C20-E173-5FA1636B4D8E}"/>
              </a:ext>
            </a:extLst>
          </p:cNvPr>
          <p:cNvSpPr/>
          <p:nvPr/>
        </p:nvSpPr>
        <p:spPr>
          <a:xfrm>
            <a:off x="2102074" y="5234151"/>
            <a:ext cx="1009703" cy="4917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Feed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790EC85D-EC0B-281A-5E68-9A7955272A78}"/>
              </a:ext>
            </a:extLst>
          </p:cNvPr>
          <p:cNvCxnSpPr>
            <a:cxnSpLocks/>
            <a:stCxn id="61" idx="2"/>
            <a:endCxn id="9" idx="1"/>
          </p:cNvCxnSpPr>
          <p:nvPr/>
        </p:nvCxnSpPr>
        <p:spPr>
          <a:xfrm rot="10800000">
            <a:off x="2321419" y="3104068"/>
            <a:ext cx="1356319" cy="1390724"/>
          </a:xfrm>
          <a:prstGeom prst="bentConnector3">
            <a:avLst>
              <a:gd name="adj1" fmla="val 116854"/>
            </a:avLst>
          </a:prstGeom>
          <a:ln w="28575">
            <a:solidFill>
              <a:srgbClr val="1B336A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E56ADFF-7C0D-9B41-3676-242CC866C825}"/>
              </a:ext>
            </a:extLst>
          </p:cNvPr>
          <p:cNvGrpSpPr/>
          <p:nvPr/>
        </p:nvGrpSpPr>
        <p:grpSpPr>
          <a:xfrm>
            <a:off x="2315348" y="2472737"/>
            <a:ext cx="754976" cy="1106806"/>
            <a:chOff x="3587097" y="1529439"/>
            <a:chExt cx="754976" cy="1106806"/>
          </a:xfrm>
          <a:solidFill>
            <a:srgbClr val="EF7622"/>
          </a:solidFill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7EE33FC-AE8D-32F2-679C-329AEA97780E}"/>
                </a:ext>
              </a:extLst>
            </p:cNvPr>
            <p:cNvGrpSpPr/>
            <p:nvPr/>
          </p:nvGrpSpPr>
          <p:grpSpPr>
            <a:xfrm>
              <a:off x="3587099" y="1529439"/>
              <a:ext cx="754974" cy="1106806"/>
              <a:chOff x="5738648" y="1937904"/>
              <a:chExt cx="754974" cy="1106806"/>
            </a:xfrm>
            <a:grpFill/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3FEC1EA-634F-32B7-A8C1-B38388151FE0}"/>
                  </a:ext>
                </a:extLst>
              </p:cNvPr>
              <p:cNvSpPr/>
              <p:nvPr/>
            </p:nvSpPr>
            <p:spPr>
              <a:xfrm>
                <a:off x="5924178" y="1937904"/>
                <a:ext cx="376609" cy="922543"/>
              </a:xfrm>
              <a:prstGeom prst="roundRect">
                <a:avLst>
                  <a:gd name="adj" fmla="val 36090"/>
                </a:avLst>
              </a:prstGeom>
              <a:grpFill/>
              <a:ln w="3175">
                <a:solidFill>
                  <a:srgbClr val="EF762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E9AA094-306A-E2F0-43B2-0F78370E871B}"/>
                  </a:ext>
                </a:extLst>
              </p:cNvPr>
              <p:cNvSpPr/>
              <p:nvPr/>
            </p:nvSpPr>
            <p:spPr>
              <a:xfrm>
                <a:off x="5738648" y="2398379"/>
                <a:ext cx="754974" cy="646331"/>
              </a:xfrm>
              <a:prstGeom prst="rect">
                <a:avLst/>
              </a:prstGeom>
              <a:grpFill/>
              <a:ln w="3175">
                <a:solidFill>
                  <a:srgbClr val="EF762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rapezoid 12">
                <a:extLst>
                  <a:ext uri="{FF2B5EF4-FFF2-40B4-BE49-F238E27FC236}">
                    <a16:creationId xmlns:a16="http://schemas.microsoft.com/office/drawing/2014/main" id="{AB3219D5-C4EC-A023-BDE6-70CBFA535738}"/>
                  </a:ext>
                </a:extLst>
              </p:cNvPr>
              <p:cNvSpPr/>
              <p:nvPr/>
            </p:nvSpPr>
            <p:spPr>
              <a:xfrm>
                <a:off x="5741988" y="2215812"/>
                <a:ext cx="747712" cy="179389"/>
              </a:xfrm>
              <a:prstGeom prst="trapezoid">
                <a:avLst>
                  <a:gd name="adj" fmla="val 104645"/>
                </a:avLst>
              </a:prstGeom>
              <a:grpFill/>
              <a:ln w="3175">
                <a:solidFill>
                  <a:srgbClr val="EF762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EFEFD20-1F2B-3BD3-C6F7-0B54DDDE5AEE}"/>
                </a:ext>
              </a:extLst>
            </p:cNvPr>
            <p:cNvCxnSpPr>
              <a:cxnSpLocks/>
            </p:cNvCxnSpPr>
            <p:nvPr/>
          </p:nvCxnSpPr>
          <p:spPr>
            <a:xfrm>
              <a:off x="3587097" y="1991500"/>
              <a:ext cx="751054" cy="0"/>
            </a:xfrm>
            <a:prstGeom prst="line">
              <a:avLst/>
            </a:prstGeom>
            <a:grpFill/>
            <a:ln w="12700">
              <a:solidFill>
                <a:srgbClr val="EF76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B2B6D23-4F97-1E5A-B705-C01B67BB8784}"/>
                </a:ext>
              </a:extLst>
            </p:cNvPr>
            <p:cNvCxnSpPr>
              <a:cxnSpLocks/>
            </p:cNvCxnSpPr>
            <p:nvPr/>
          </p:nvCxnSpPr>
          <p:spPr>
            <a:xfrm>
              <a:off x="3772629" y="1807347"/>
              <a:ext cx="376609" cy="0"/>
            </a:xfrm>
            <a:prstGeom prst="line">
              <a:avLst/>
            </a:prstGeom>
            <a:grpFill/>
            <a:ln w="12700">
              <a:solidFill>
                <a:srgbClr val="EF76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28264808-B7F3-6EE3-1DFA-B4DF27DF716C}"/>
              </a:ext>
            </a:extLst>
          </p:cNvPr>
          <p:cNvSpPr/>
          <p:nvPr/>
        </p:nvSpPr>
        <p:spPr>
          <a:xfrm>
            <a:off x="2321128" y="2943548"/>
            <a:ext cx="199071" cy="32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DCB562-0EE4-4BCA-C1D9-74D4B297085D}"/>
              </a:ext>
            </a:extLst>
          </p:cNvPr>
          <p:cNvSpPr/>
          <p:nvPr/>
        </p:nvSpPr>
        <p:spPr>
          <a:xfrm>
            <a:off x="2865658" y="3241026"/>
            <a:ext cx="199071" cy="320621"/>
          </a:xfrm>
          <a:prstGeom prst="rect">
            <a:avLst/>
          </a:prstGeom>
          <a:noFill/>
          <a:ln>
            <a:solidFill>
              <a:srgbClr val="EF76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6F90CFD-16B4-499F-8491-5C514F160355}"/>
              </a:ext>
            </a:extLst>
          </p:cNvPr>
          <p:cNvCxnSpPr>
            <a:cxnSpLocks/>
          </p:cNvCxnSpPr>
          <p:nvPr/>
        </p:nvCxnSpPr>
        <p:spPr>
          <a:xfrm>
            <a:off x="2313811" y="3103859"/>
            <a:ext cx="685800" cy="0"/>
          </a:xfrm>
          <a:prstGeom prst="line">
            <a:avLst/>
          </a:prstGeom>
          <a:ln w="28575">
            <a:solidFill>
              <a:srgbClr val="1B3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F522FA1-823C-9DAE-4C58-1BA56E2E6776}"/>
              </a:ext>
            </a:extLst>
          </p:cNvPr>
          <p:cNvCxnSpPr>
            <a:cxnSpLocks/>
            <a:endCxn id="36" idx="3"/>
          </p:cNvCxnSpPr>
          <p:nvPr/>
        </p:nvCxnSpPr>
        <p:spPr>
          <a:xfrm flipV="1">
            <a:off x="2378929" y="3401337"/>
            <a:ext cx="685800" cy="5581"/>
          </a:xfrm>
          <a:prstGeom prst="line">
            <a:avLst/>
          </a:prstGeom>
          <a:ln w="28575">
            <a:solidFill>
              <a:srgbClr val="1B3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8B9CD66-04D2-ADE1-51D3-C3DDC2367653}"/>
              </a:ext>
            </a:extLst>
          </p:cNvPr>
          <p:cNvCxnSpPr>
            <a:cxnSpLocks/>
          </p:cNvCxnSpPr>
          <p:nvPr/>
        </p:nvCxnSpPr>
        <p:spPr>
          <a:xfrm flipV="1">
            <a:off x="2378929" y="3105446"/>
            <a:ext cx="610172" cy="306399"/>
          </a:xfrm>
          <a:prstGeom prst="line">
            <a:avLst/>
          </a:prstGeom>
          <a:ln w="28575">
            <a:solidFill>
              <a:srgbClr val="1B3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B0D30C5E-4E68-4A12-610B-FF4729ADB248}"/>
              </a:ext>
            </a:extLst>
          </p:cNvPr>
          <p:cNvCxnSpPr>
            <a:cxnSpLocks/>
            <a:stCxn id="36" idx="3"/>
            <a:endCxn id="1045" idx="0"/>
          </p:cNvCxnSpPr>
          <p:nvPr/>
        </p:nvCxnSpPr>
        <p:spPr>
          <a:xfrm flipV="1">
            <a:off x="3064729" y="1557588"/>
            <a:ext cx="766465" cy="1843749"/>
          </a:xfrm>
          <a:prstGeom prst="bentConnector4">
            <a:avLst>
              <a:gd name="adj1" fmla="val 30827"/>
              <a:gd name="adj2" fmla="val 115819"/>
            </a:avLst>
          </a:prstGeom>
          <a:ln w="28575">
            <a:solidFill>
              <a:srgbClr val="1B336A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2" name="Group 1031">
            <a:extLst>
              <a:ext uri="{FF2B5EF4-FFF2-40B4-BE49-F238E27FC236}">
                <a16:creationId xmlns:a16="http://schemas.microsoft.com/office/drawing/2014/main" id="{F910CD04-C1F8-E755-372E-82A2088C8780}"/>
              </a:ext>
            </a:extLst>
          </p:cNvPr>
          <p:cNvGrpSpPr/>
          <p:nvPr/>
        </p:nvGrpSpPr>
        <p:grpSpPr>
          <a:xfrm>
            <a:off x="3677737" y="4344993"/>
            <a:ext cx="299598" cy="299598"/>
            <a:chOff x="1412945" y="1927519"/>
            <a:chExt cx="680317" cy="680317"/>
          </a:xfrm>
          <a:solidFill>
            <a:srgbClr val="FFFF00"/>
          </a:solidFill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7004060-4DE9-7240-EEE5-7EDB4F12E649}"/>
                </a:ext>
              </a:extLst>
            </p:cNvPr>
            <p:cNvSpPr/>
            <p:nvPr/>
          </p:nvSpPr>
          <p:spPr>
            <a:xfrm>
              <a:off x="1412945" y="1927519"/>
              <a:ext cx="680317" cy="680317"/>
            </a:xfrm>
            <a:prstGeom prst="ellipse">
              <a:avLst/>
            </a:prstGeom>
            <a:grpFill/>
            <a:ln w="28575">
              <a:solidFill>
                <a:srgbClr val="1B336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31" name="Group 1030">
              <a:extLst>
                <a:ext uri="{FF2B5EF4-FFF2-40B4-BE49-F238E27FC236}">
                  <a16:creationId xmlns:a16="http://schemas.microsoft.com/office/drawing/2014/main" id="{5849F65E-28BB-67C1-1C1A-C811B6274754}"/>
                </a:ext>
              </a:extLst>
            </p:cNvPr>
            <p:cNvGrpSpPr/>
            <p:nvPr/>
          </p:nvGrpSpPr>
          <p:grpSpPr>
            <a:xfrm>
              <a:off x="1649326" y="1948539"/>
              <a:ext cx="170877" cy="650169"/>
              <a:chOff x="1480751" y="3352800"/>
              <a:chExt cx="170877" cy="650169"/>
            </a:xfrm>
            <a:grpFill/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926ACEF-8EF3-F121-EDAF-8D5385BEB4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80751" y="3352800"/>
                <a:ext cx="116821" cy="187351"/>
              </a:xfrm>
              <a:prstGeom prst="line">
                <a:avLst/>
              </a:prstGeom>
              <a:grpFill/>
              <a:ln w="28575">
                <a:solidFill>
                  <a:srgbClr val="1B33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5" name="Straight Connector 1024">
                <a:extLst>
                  <a:ext uri="{FF2B5EF4-FFF2-40B4-BE49-F238E27FC236}">
                    <a16:creationId xmlns:a16="http://schemas.microsoft.com/office/drawing/2014/main" id="{3F6F9EE4-B2F7-3FF8-2D11-A8DA14FAEF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34807" y="3815618"/>
                <a:ext cx="116821" cy="187351"/>
              </a:xfrm>
              <a:prstGeom prst="line">
                <a:avLst/>
              </a:prstGeom>
              <a:grpFill/>
              <a:ln w="28575">
                <a:solidFill>
                  <a:srgbClr val="1B33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7" name="Straight Connector 1026">
                <a:extLst>
                  <a:ext uri="{FF2B5EF4-FFF2-40B4-BE49-F238E27FC236}">
                    <a16:creationId xmlns:a16="http://schemas.microsoft.com/office/drawing/2014/main" id="{C7C2DE27-8AA5-98DC-D23F-A4B99D48AB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0751" y="3540151"/>
                <a:ext cx="170877" cy="274043"/>
              </a:xfrm>
              <a:prstGeom prst="line">
                <a:avLst/>
              </a:prstGeom>
              <a:grpFill/>
              <a:ln w="28575">
                <a:solidFill>
                  <a:srgbClr val="1B33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5DFAE2A9-1E7B-6557-0675-9C41994DC357}"/>
              </a:ext>
            </a:extLst>
          </p:cNvPr>
          <p:cNvGrpSpPr/>
          <p:nvPr/>
        </p:nvGrpSpPr>
        <p:grpSpPr>
          <a:xfrm>
            <a:off x="3537292" y="1557588"/>
            <a:ext cx="587804" cy="2320972"/>
            <a:chOff x="4805383" y="621924"/>
            <a:chExt cx="587804" cy="2320972"/>
          </a:xfrm>
        </p:grpSpPr>
        <p:sp>
          <p:nvSpPr>
            <p:cNvPr id="1045" name="Rectangle: Rounded Corners 1044">
              <a:extLst>
                <a:ext uri="{FF2B5EF4-FFF2-40B4-BE49-F238E27FC236}">
                  <a16:creationId xmlns:a16="http://schemas.microsoft.com/office/drawing/2014/main" id="{1B5430E8-3617-087B-603B-B2BD5A58C494}"/>
                </a:ext>
              </a:extLst>
            </p:cNvPr>
            <p:cNvSpPr/>
            <p:nvPr/>
          </p:nvSpPr>
          <p:spPr>
            <a:xfrm>
              <a:off x="4805383" y="621924"/>
              <a:ext cx="587804" cy="2320972"/>
            </a:xfrm>
            <a:prstGeom prst="roundRect">
              <a:avLst>
                <a:gd name="adj" fmla="val 50000"/>
              </a:avLst>
            </a:prstGeom>
            <a:solidFill>
              <a:srgbClr val="009DD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Rectangle 1045">
              <a:extLst>
                <a:ext uri="{FF2B5EF4-FFF2-40B4-BE49-F238E27FC236}">
                  <a16:creationId xmlns:a16="http://schemas.microsoft.com/office/drawing/2014/main" id="{0C99C079-880A-E5EA-7817-32A82842E5E0}"/>
                </a:ext>
              </a:extLst>
            </p:cNvPr>
            <p:cNvSpPr/>
            <p:nvPr/>
          </p:nvSpPr>
          <p:spPr>
            <a:xfrm>
              <a:off x="4814535" y="883002"/>
              <a:ext cx="578652" cy="1794678"/>
            </a:xfrm>
            <a:prstGeom prst="rect">
              <a:avLst/>
            </a:prstGeom>
            <a:solidFill>
              <a:srgbClr val="009DD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54" name="Group 1053">
            <a:extLst>
              <a:ext uri="{FF2B5EF4-FFF2-40B4-BE49-F238E27FC236}">
                <a16:creationId xmlns:a16="http://schemas.microsoft.com/office/drawing/2014/main" id="{B3B2F8CA-0762-7EC5-A6A8-FE1DC99D3C7D}"/>
              </a:ext>
            </a:extLst>
          </p:cNvPr>
          <p:cNvGrpSpPr/>
          <p:nvPr/>
        </p:nvGrpSpPr>
        <p:grpSpPr>
          <a:xfrm>
            <a:off x="8130456" y="3956613"/>
            <a:ext cx="587804" cy="1574766"/>
            <a:chOff x="4805383" y="621924"/>
            <a:chExt cx="587804" cy="2320972"/>
          </a:xfrm>
        </p:grpSpPr>
        <p:sp>
          <p:nvSpPr>
            <p:cNvPr id="1055" name="Rectangle: Rounded Corners 1054">
              <a:extLst>
                <a:ext uri="{FF2B5EF4-FFF2-40B4-BE49-F238E27FC236}">
                  <a16:creationId xmlns:a16="http://schemas.microsoft.com/office/drawing/2014/main" id="{9D7556D7-518E-3BED-69F5-CEB6A271517F}"/>
                </a:ext>
              </a:extLst>
            </p:cNvPr>
            <p:cNvSpPr/>
            <p:nvPr/>
          </p:nvSpPr>
          <p:spPr>
            <a:xfrm>
              <a:off x="4805383" y="621924"/>
              <a:ext cx="587804" cy="2320972"/>
            </a:xfrm>
            <a:prstGeom prst="roundRect">
              <a:avLst>
                <a:gd name="adj" fmla="val 50000"/>
              </a:avLst>
            </a:prstGeom>
            <a:solidFill>
              <a:srgbClr val="009DD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6" name="Rectangle 1055">
              <a:extLst>
                <a:ext uri="{FF2B5EF4-FFF2-40B4-BE49-F238E27FC236}">
                  <a16:creationId xmlns:a16="http://schemas.microsoft.com/office/drawing/2014/main" id="{6C857E17-EF0D-8691-DD65-215D9F0DDFC2}"/>
                </a:ext>
              </a:extLst>
            </p:cNvPr>
            <p:cNvSpPr/>
            <p:nvPr/>
          </p:nvSpPr>
          <p:spPr>
            <a:xfrm>
              <a:off x="4814535" y="1073517"/>
              <a:ext cx="578652" cy="1459786"/>
            </a:xfrm>
            <a:prstGeom prst="rect">
              <a:avLst/>
            </a:prstGeom>
            <a:solidFill>
              <a:srgbClr val="009DD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57" name="TextBox 1056">
            <a:extLst>
              <a:ext uri="{FF2B5EF4-FFF2-40B4-BE49-F238E27FC236}">
                <a16:creationId xmlns:a16="http://schemas.microsoft.com/office/drawing/2014/main" id="{FC777473-7C32-DEA6-0749-8BB35E394851}"/>
              </a:ext>
            </a:extLst>
          </p:cNvPr>
          <p:cNvSpPr txBox="1"/>
          <p:nvPr/>
        </p:nvSpPr>
        <p:spPr>
          <a:xfrm>
            <a:off x="3313832" y="84435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595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Reactor</a:t>
            </a:r>
          </a:p>
        </p:txBody>
      </p:sp>
      <p:sp>
        <p:nvSpPr>
          <p:cNvPr id="1068" name="TextBox 1067">
            <a:extLst>
              <a:ext uri="{FF2B5EF4-FFF2-40B4-BE49-F238E27FC236}">
                <a16:creationId xmlns:a16="http://schemas.microsoft.com/office/drawing/2014/main" id="{2F9B561F-6AA3-B4B2-F66E-B08F7C023484}"/>
              </a:ext>
            </a:extLst>
          </p:cNvPr>
          <p:cNvSpPr txBox="1"/>
          <p:nvPr/>
        </p:nvSpPr>
        <p:spPr>
          <a:xfrm>
            <a:off x="8986007" y="356658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595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</a:t>
            </a:r>
          </a:p>
        </p:txBody>
      </p:sp>
      <p:sp>
        <p:nvSpPr>
          <p:cNvPr id="1069" name="TextBox 1068">
            <a:extLst>
              <a:ext uri="{FF2B5EF4-FFF2-40B4-BE49-F238E27FC236}">
                <a16:creationId xmlns:a16="http://schemas.microsoft.com/office/drawing/2014/main" id="{DA4E3137-D8E5-FEFA-BA68-646EAFE1CA2B}"/>
              </a:ext>
            </a:extLst>
          </p:cNvPr>
          <p:cNvSpPr txBox="1"/>
          <p:nvPr/>
        </p:nvSpPr>
        <p:spPr>
          <a:xfrm>
            <a:off x="8966019" y="425551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595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Naphtha</a:t>
            </a:r>
          </a:p>
        </p:txBody>
      </p:sp>
      <p:sp>
        <p:nvSpPr>
          <p:cNvPr id="1070" name="TextBox 1069">
            <a:extLst>
              <a:ext uri="{FF2B5EF4-FFF2-40B4-BE49-F238E27FC236}">
                <a16:creationId xmlns:a16="http://schemas.microsoft.com/office/drawing/2014/main" id="{28387A90-AB0A-5478-EAE6-662080D53D7F}"/>
              </a:ext>
            </a:extLst>
          </p:cNvPr>
          <p:cNvSpPr txBox="1"/>
          <p:nvPr/>
        </p:nvSpPr>
        <p:spPr>
          <a:xfrm>
            <a:off x="8979956" y="550801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595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Diesel 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1CF26424-D471-35DC-34B9-FB00D18D2F7C}"/>
              </a:ext>
            </a:extLst>
          </p:cNvPr>
          <p:cNvCxnSpPr>
            <a:cxnSpLocks/>
            <a:stCxn id="1055" idx="0"/>
            <a:endCxn id="1068" idx="1"/>
          </p:cNvCxnSpPr>
          <p:nvPr/>
        </p:nvCxnSpPr>
        <p:spPr>
          <a:xfrm rot="5400000" flipH="1" flipV="1">
            <a:off x="8602503" y="3573110"/>
            <a:ext cx="205359" cy="561649"/>
          </a:xfrm>
          <a:prstGeom prst="bentConnector2">
            <a:avLst/>
          </a:prstGeom>
          <a:ln w="28575">
            <a:solidFill>
              <a:srgbClr val="1B336A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49E85D1D-A51A-3736-7F87-90F0E2F2AC32}"/>
              </a:ext>
            </a:extLst>
          </p:cNvPr>
          <p:cNvCxnSpPr>
            <a:cxnSpLocks/>
            <a:stCxn id="1055" idx="2"/>
            <a:endCxn id="1070" idx="1"/>
          </p:cNvCxnSpPr>
          <p:nvPr/>
        </p:nvCxnSpPr>
        <p:spPr>
          <a:xfrm rot="16200000" flipH="1">
            <a:off x="8621508" y="5334229"/>
            <a:ext cx="161299" cy="555598"/>
          </a:xfrm>
          <a:prstGeom prst="bentConnector2">
            <a:avLst/>
          </a:prstGeom>
          <a:ln w="28575">
            <a:solidFill>
              <a:srgbClr val="1B336A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A52F910C-D73B-ACD1-2D90-00B25F4AA99A}"/>
              </a:ext>
            </a:extLst>
          </p:cNvPr>
          <p:cNvCxnSpPr>
            <a:cxnSpLocks/>
            <a:stCxn id="17" idx="3"/>
            <a:endCxn id="61" idx="6"/>
          </p:cNvCxnSpPr>
          <p:nvPr/>
        </p:nvCxnSpPr>
        <p:spPr>
          <a:xfrm flipV="1">
            <a:off x="3111777" y="4494792"/>
            <a:ext cx="865558" cy="985212"/>
          </a:xfrm>
          <a:prstGeom prst="bentConnector3">
            <a:avLst>
              <a:gd name="adj1" fmla="val 134911"/>
            </a:avLst>
          </a:prstGeom>
          <a:ln w="28575">
            <a:solidFill>
              <a:srgbClr val="1B336A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A0353B14-A80C-AA9F-46D6-77CF0D55EDF2}"/>
              </a:ext>
            </a:extLst>
          </p:cNvPr>
          <p:cNvSpPr/>
          <p:nvPr/>
        </p:nvSpPr>
        <p:spPr>
          <a:xfrm>
            <a:off x="4085508" y="5104514"/>
            <a:ext cx="243930" cy="107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20C9F83E-B411-56E5-BCBA-265BB9E44D48}"/>
              </a:ext>
            </a:extLst>
          </p:cNvPr>
          <p:cNvCxnSpPr>
            <a:cxnSpLocks/>
            <a:stCxn id="61" idx="4"/>
            <a:endCxn id="54" idx="2"/>
          </p:cNvCxnSpPr>
          <p:nvPr/>
        </p:nvCxnSpPr>
        <p:spPr>
          <a:xfrm rot="16200000" flipH="1">
            <a:off x="3991870" y="4480256"/>
            <a:ext cx="513539" cy="842207"/>
          </a:xfrm>
          <a:prstGeom prst="bentConnector2">
            <a:avLst/>
          </a:prstGeom>
          <a:ln w="28575">
            <a:solidFill>
              <a:srgbClr val="1B336A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0CEC467-9D6F-E92E-8CC0-DC0FA576CCB3}"/>
              </a:ext>
            </a:extLst>
          </p:cNvPr>
          <p:cNvSpPr/>
          <p:nvPr/>
        </p:nvSpPr>
        <p:spPr>
          <a:xfrm rot="5400000">
            <a:off x="4919345" y="4674230"/>
            <a:ext cx="468594" cy="967799"/>
          </a:xfrm>
          <a:prstGeom prst="roundRect">
            <a:avLst>
              <a:gd name="adj" fmla="val 50000"/>
            </a:avLst>
          </a:prstGeom>
          <a:solidFill>
            <a:srgbClr val="92C8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Flash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BB8A6F9-2337-ECC6-2745-D52F7E9D1858}"/>
              </a:ext>
            </a:extLst>
          </p:cNvPr>
          <p:cNvSpPr txBox="1"/>
          <p:nvPr/>
        </p:nvSpPr>
        <p:spPr>
          <a:xfrm>
            <a:off x="4943224" y="4204593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595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="1" baseline="-25000" dirty="0">
                <a:solidFill>
                  <a:srgbClr val="9595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024" name="Connector: Elbow 1023">
            <a:extLst>
              <a:ext uri="{FF2B5EF4-FFF2-40B4-BE49-F238E27FC236}">
                <a16:creationId xmlns:a16="http://schemas.microsoft.com/office/drawing/2014/main" id="{E2B19B38-403C-243E-CFB3-E89582DA6DC9}"/>
              </a:ext>
            </a:extLst>
          </p:cNvPr>
          <p:cNvCxnSpPr>
            <a:cxnSpLocks/>
            <a:stCxn id="54" idx="0"/>
            <a:endCxn id="16" idx="1"/>
          </p:cNvCxnSpPr>
          <p:nvPr/>
        </p:nvCxnSpPr>
        <p:spPr>
          <a:xfrm flipV="1">
            <a:off x="5637542" y="3813724"/>
            <a:ext cx="725573" cy="1344406"/>
          </a:xfrm>
          <a:prstGeom prst="bentConnector3">
            <a:avLst>
              <a:gd name="adj1" fmla="val 50000"/>
            </a:avLst>
          </a:prstGeom>
          <a:ln w="28575">
            <a:solidFill>
              <a:srgbClr val="1B336A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FDFF0F1-EDAD-06D2-CA31-0C5046C53B53}"/>
              </a:ext>
            </a:extLst>
          </p:cNvPr>
          <p:cNvSpPr txBox="1"/>
          <p:nvPr/>
        </p:nvSpPr>
        <p:spPr>
          <a:xfrm>
            <a:off x="634510" y="249721"/>
            <a:ext cx="9860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1B336A"/>
                </a:solidFill>
                <a:latin typeface="Franklin Gothic Medium Cond" panose="020B0606030402020204" pitchFamily="34" charset="0"/>
                <a:ea typeface="Open Sans Condensed SemiBold" pitchFamily="2" charset="0"/>
                <a:cs typeface="Open Sans Condensed SemiBold" pitchFamily="2" charset="0"/>
              </a:rPr>
              <a:t>ULSD with Catalytic Adsorption Polishing System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A565483-418B-F904-2EC2-6FFADA1D101B}"/>
              </a:ext>
            </a:extLst>
          </p:cNvPr>
          <p:cNvSpPr/>
          <p:nvPr/>
        </p:nvSpPr>
        <p:spPr>
          <a:xfrm>
            <a:off x="6304638" y="4627264"/>
            <a:ext cx="1558070" cy="366304"/>
          </a:xfrm>
          <a:prstGeom prst="rect">
            <a:avLst/>
          </a:prstGeom>
          <a:solidFill>
            <a:srgbClr val="92C8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NanoSØRB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3206232-1D00-012A-7E54-BA3E8FB8348C}"/>
              </a:ext>
            </a:extLst>
          </p:cNvPr>
          <p:cNvSpPr txBox="1"/>
          <p:nvPr/>
        </p:nvSpPr>
        <p:spPr>
          <a:xfrm>
            <a:off x="6258015" y="1056508"/>
            <a:ext cx="4624552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92C83E"/>
              </a:buClr>
            </a:pPr>
            <a:r>
              <a:rPr lang="en-US" sz="2200" b="1" dirty="0">
                <a:solidFill>
                  <a:srgbClr val="92C83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Single HDS reactor</a:t>
            </a:r>
          </a:p>
          <a:p>
            <a:pPr marL="285750" indent="-285750">
              <a:spcAft>
                <a:spcPts val="600"/>
              </a:spcAft>
              <a:buClr>
                <a:srgbClr val="92C83E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Lower CAPEX</a:t>
            </a:r>
          </a:p>
          <a:p>
            <a:pPr marL="285750" indent="-285750">
              <a:spcAft>
                <a:spcPts val="600"/>
              </a:spcAft>
              <a:buClr>
                <a:srgbClr val="92C83E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Easy revamp</a:t>
            </a:r>
          </a:p>
          <a:p>
            <a:pPr marL="285750" indent="-285750">
              <a:spcAft>
                <a:spcPts val="600"/>
              </a:spcAft>
              <a:buClr>
                <a:srgbClr val="92C83E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Less cracking</a:t>
            </a:r>
            <a:endParaRPr lang="en-US" sz="2000" b="1" dirty="0">
              <a:solidFill>
                <a:srgbClr val="92C83E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81A109C-FEC3-A25E-A29E-1A180944023E}"/>
              </a:ext>
            </a:extLst>
          </p:cNvPr>
          <p:cNvSpPr txBox="1"/>
          <p:nvPr/>
        </p:nvSpPr>
        <p:spPr>
          <a:xfrm>
            <a:off x="8411530" y="1472644"/>
            <a:ext cx="358076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92C83E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Lower H</a:t>
            </a:r>
            <a:r>
              <a:rPr lang="en-US" sz="2000" baseline="-250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consumption</a:t>
            </a:r>
          </a:p>
          <a:p>
            <a:pPr marL="285750" indent="-285750">
              <a:spcAft>
                <a:spcPts val="600"/>
              </a:spcAft>
              <a:buClr>
                <a:srgbClr val="92C83E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Reduced catalyst quantity</a:t>
            </a:r>
            <a:endParaRPr lang="en-US" sz="2000" b="1" dirty="0">
              <a:solidFill>
                <a:srgbClr val="92C83E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4CB9E3-81D5-A095-EE3F-4E0B6160EB45}"/>
              </a:ext>
            </a:extLst>
          </p:cNvPr>
          <p:cNvSpPr/>
          <p:nvPr/>
        </p:nvSpPr>
        <p:spPr>
          <a:xfrm>
            <a:off x="2321128" y="2943548"/>
            <a:ext cx="199071" cy="32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74E182-381B-5A25-4B5E-57E94ABCB6B0}"/>
              </a:ext>
            </a:extLst>
          </p:cNvPr>
          <p:cNvSpPr/>
          <p:nvPr/>
        </p:nvSpPr>
        <p:spPr>
          <a:xfrm>
            <a:off x="2321418" y="3026343"/>
            <a:ext cx="176013" cy="155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AA1EDB-39D6-C69E-E066-ACE29DE0A0A6}"/>
              </a:ext>
            </a:extLst>
          </p:cNvPr>
          <p:cNvSpPr/>
          <p:nvPr/>
        </p:nvSpPr>
        <p:spPr>
          <a:xfrm>
            <a:off x="6363115" y="3394902"/>
            <a:ext cx="1231215" cy="8376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Amine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678868-F05C-40E8-FA66-DD4E4944A530}"/>
              </a:ext>
            </a:extLst>
          </p:cNvPr>
          <p:cNvSpPr txBox="1"/>
          <p:nvPr/>
        </p:nvSpPr>
        <p:spPr>
          <a:xfrm>
            <a:off x="7559165" y="2953635"/>
            <a:ext cx="914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595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="1" baseline="-25000" dirty="0">
                <a:solidFill>
                  <a:srgbClr val="9595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rgbClr val="9595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BE8F32DC-048B-06AD-866B-412E164C86C9}"/>
              </a:ext>
            </a:extLst>
          </p:cNvPr>
          <p:cNvCxnSpPr>
            <a:cxnSpLocks/>
            <a:stCxn id="16" idx="0"/>
            <a:endCxn id="18" idx="1"/>
          </p:cNvCxnSpPr>
          <p:nvPr/>
        </p:nvCxnSpPr>
        <p:spPr>
          <a:xfrm rot="5400000" flipH="1" flipV="1">
            <a:off x="7140644" y="2976381"/>
            <a:ext cx="256601" cy="580442"/>
          </a:xfrm>
          <a:prstGeom prst="bentConnector2">
            <a:avLst/>
          </a:prstGeom>
          <a:ln w="28575">
            <a:solidFill>
              <a:srgbClr val="1B336A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867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681E8-5E5D-75BE-D6F7-79D87EC8D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7F4029-196A-65D9-5D88-55FD3AD12C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6AFDB6A-4C5D-83E9-B28A-9BEE68F665A4}"/>
              </a:ext>
            </a:extLst>
          </p:cNvPr>
          <p:cNvSpPr txBox="1"/>
          <p:nvPr/>
        </p:nvSpPr>
        <p:spPr>
          <a:xfrm>
            <a:off x="634509" y="228456"/>
            <a:ext cx="1122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1B336A"/>
                </a:solidFill>
                <a:latin typeface="Franklin Gothic Medium Cond" panose="020B0606030402020204" pitchFamily="34" charset="0"/>
                <a:ea typeface="Open Sans Condensed SemiBold" pitchFamily="2" charset="0"/>
                <a:cs typeface="Open Sans Condensed SemiBold" pitchFamily="2" charset="0"/>
              </a:rPr>
              <a:t>NanoSØRB</a:t>
            </a:r>
            <a:r>
              <a:rPr lang="en-US" sz="2650" baseline="30000" dirty="0" err="1">
                <a:solidFill>
                  <a:srgbClr val="1B336A"/>
                </a:solidFill>
                <a:latin typeface="Franklin Gothic Medium Cond" panose="020B0606030402020204" pitchFamily="34" charset="0"/>
                <a:ea typeface="Open Sans Condensed SemiBold" pitchFamily="2" charset="0"/>
                <a:cs typeface="Open Sans Condensed SemiBold" pitchFamily="2" charset="0"/>
              </a:rPr>
              <a:t>TM</a:t>
            </a:r>
            <a:r>
              <a:rPr lang="en-US" sz="3600" dirty="0">
                <a:solidFill>
                  <a:srgbClr val="1B336A"/>
                </a:solidFill>
                <a:latin typeface="Franklin Gothic Medium Cond" panose="020B0606030402020204" pitchFamily="34" charset="0"/>
                <a:ea typeface="Open Sans Condensed SemiBold" pitchFamily="2" charset="0"/>
                <a:cs typeface="Open Sans Condensed SemiBold" pitchFamily="2" charset="0"/>
              </a:rPr>
              <a:t> Successful demonstration for ULSD: Texas refiner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A0B3E6C-6093-2F5C-A6F3-452C52320CAF}"/>
              </a:ext>
            </a:extLst>
          </p:cNvPr>
          <p:cNvGrpSpPr/>
          <p:nvPr/>
        </p:nvGrpSpPr>
        <p:grpSpPr>
          <a:xfrm>
            <a:off x="-22377" y="355391"/>
            <a:ext cx="656889" cy="411875"/>
            <a:chOff x="3172281" y="465670"/>
            <a:chExt cx="1485367" cy="931335"/>
          </a:xfrm>
          <a:solidFill>
            <a:srgbClr val="1B336A"/>
          </a:solidFill>
        </p:grpSpPr>
        <p:sp>
          <p:nvSpPr>
            <p:cNvPr id="15" name="Parallelogram 21">
              <a:extLst>
                <a:ext uri="{FF2B5EF4-FFF2-40B4-BE49-F238E27FC236}">
                  <a16:creationId xmlns:a16="http://schemas.microsoft.com/office/drawing/2014/main" id="{30528B5F-186F-2EC1-216A-D250ABF80766}"/>
                </a:ext>
              </a:extLst>
            </p:cNvPr>
            <p:cNvSpPr/>
            <p:nvPr/>
          </p:nvSpPr>
          <p:spPr>
            <a:xfrm>
              <a:off x="3172281" y="465670"/>
              <a:ext cx="1178735" cy="931335"/>
            </a:xfrm>
            <a:custGeom>
              <a:avLst/>
              <a:gdLst>
                <a:gd name="connsiteX0" fmla="*/ 0 w 520154"/>
                <a:gd name="connsiteY0" fmla="*/ 411874 h 411874"/>
                <a:gd name="connsiteX1" fmla="*/ 268501 w 520154"/>
                <a:gd name="connsiteY1" fmla="*/ 0 h 411874"/>
                <a:gd name="connsiteX2" fmla="*/ 520154 w 520154"/>
                <a:gd name="connsiteY2" fmla="*/ 0 h 411874"/>
                <a:gd name="connsiteX3" fmla="*/ 251653 w 520154"/>
                <a:gd name="connsiteY3" fmla="*/ 411874 h 411874"/>
                <a:gd name="connsiteX4" fmla="*/ 0 w 520154"/>
                <a:gd name="connsiteY4" fmla="*/ 411874 h 411874"/>
                <a:gd name="connsiteX0" fmla="*/ 1130 w 521284"/>
                <a:gd name="connsiteY0" fmla="*/ 411874 h 411874"/>
                <a:gd name="connsiteX1" fmla="*/ 0 w 521284"/>
                <a:gd name="connsiteY1" fmla="*/ 3907 h 411874"/>
                <a:gd name="connsiteX2" fmla="*/ 521284 w 521284"/>
                <a:gd name="connsiteY2" fmla="*/ 0 h 411874"/>
                <a:gd name="connsiteX3" fmla="*/ 252783 w 521284"/>
                <a:gd name="connsiteY3" fmla="*/ 411874 h 411874"/>
                <a:gd name="connsiteX4" fmla="*/ 1130 w 521284"/>
                <a:gd name="connsiteY4" fmla="*/ 411874 h 41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284" h="411874">
                  <a:moveTo>
                    <a:pt x="1130" y="411874"/>
                  </a:moveTo>
                  <a:cubicBezTo>
                    <a:pt x="753" y="275885"/>
                    <a:pt x="377" y="139896"/>
                    <a:pt x="0" y="3907"/>
                  </a:cubicBezTo>
                  <a:lnTo>
                    <a:pt x="521284" y="0"/>
                  </a:lnTo>
                  <a:lnTo>
                    <a:pt x="252783" y="411874"/>
                  </a:lnTo>
                  <a:lnTo>
                    <a:pt x="1130" y="4118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37CDA57A-F738-1C14-6469-13909028DA5F}"/>
                </a:ext>
              </a:extLst>
            </p:cNvPr>
            <p:cNvSpPr/>
            <p:nvPr/>
          </p:nvSpPr>
          <p:spPr>
            <a:xfrm>
              <a:off x="3870934" y="465670"/>
              <a:ext cx="786714" cy="931332"/>
            </a:xfrm>
            <a:prstGeom prst="parallelogram">
              <a:avLst>
                <a:gd name="adj" fmla="val 761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C6D3232-2F5E-CA69-3496-84FE293635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E70EE06-C933-D9CE-B3B7-B4273F4245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D59CC7-2850-7CA6-44C1-090649B265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3A1FD8-A790-3F69-BD76-57D7396C1F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BAD8629-F27B-98A3-54C6-BAFC1395C8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AD90C86-124B-B097-331E-A728C579FE92}"/>
              </a:ext>
            </a:extLst>
          </p:cNvPr>
          <p:cNvGrpSpPr/>
          <p:nvPr/>
        </p:nvGrpSpPr>
        <p:grpSpPr>
          <a:xfrm>
            <a:off x="-88557" y="6034169"/>
            <a:ext cx="12369113" cy="931339"/>
            <a:chOff x="-86497" y="5926661"/>
            <a:chExt cx="12369113" cy="93133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1EF5A87-AABD-7048-DD8D-EF46F9E2A71A}"/>
                </a:ext>
              </a:extLst>
            </p:cNvPr>
            <p:cNvSpPr/>
            <p:nvPr/>
          </p:nvSpPr>
          <p:spPr>
            <a:xfrm>
              <a:off x="-86497" y="5926666"/>
              <a:ext cx="12369113" cy="856748"/>
            </a:xfrm>
            <a:prstGeom prst="rect">
              <a:avLst/>
            </a:prstGeom>
            <a:solidFill>
              <a:srgbClr val="1B33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C59B90B-7FA7-6240-8873-B099EFCEE8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6497" y="5926661"/>
              <a:ext cx="12369113" cy="3"/>
            </a:xfrm>
            <a:prstGeom prst="line">
              <a:avLst/>
            </a:prstGeom>
            <a:ln w="85725">
              <a:solidFill>
                <a:srgbClr val="92C8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2152E98E-0C85-0F56-B02C-9DED6B270D13}"/>
                </a:ext>
              </a:extLst>
            </p:cNvPr>
            <p:cNvSpPr/>
            <p:nvPr/>
          </p:nvSpPr>
          <p:spPr>
            <a:xfrm>
              <a:off x="306632" y="5926664"/>
              <a:ext cx="1176179" cy="931335"/>
            </a:xfrm>
            <a:prstGeom prst="parallelogram">
              <a:avLst>
                <a:gd name="adj" fmla="val 65190"/>
              </a:avLst>
            </a:prstGeom>
            <a:solidFill>
              <a:srgbClr val="92C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FC46C146-C187-FD42-5811-2FDD4CE026D4}"/>
                </a:ext>
              </a:extLst>
            </p:cNvPr>
            <p:cNvSpPr/>
            <p:nvPr/>
          </p:nvSpPr>
          <p:spPr>
            <a:xfrm>
              <a:off x="1002730" y="5926664"/>
              <a:ext cx="786714" cy="931332"/>
            </a:xfrm>
            <a:prstGeom prst="parallelogram">
              <a:avLst>
                <a:gd name="adj" fmla="val 76185"/>
              </a:avLst>
            </a:prstGeom>
            <a:solidFill>
              <a:srgbClr val="92C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257EFCD9-840C-C1FE-7625-DC647F595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40" y="6322979"/>
            <a:ext cx="2366315" cy="285300"/>
          </a:xfrm>
          <a:prstGeom prst="rect">
            <a:avLst/>
          </a:prstGeom>
        </p:spPr>
      </p:pic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A176C764-7E6F-957D-942B-56D2B52FF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283" y="6279986"/>
            <a:ext cx="3505851" cy="365125"/>
          </a:xfrm>
        </p:spPr>
        <p:txBody>
          <a:bodyPr/>
          <a:lstStyle/>
          <a:p>
            <a:r>
              <a:rPr lang="en-US" sz="1800" i="1" dirty="0">
                <a:solidFill>
                  <a:schemeClr val="bg1"/>
                </a:solidFill>
                <a:latin typeface="Franklin Gothic Medium Cond" panose="020B0606030402020204" pitchFamily="34" charset="0"/>
                <a:ea typeface="Open Sans Condensed SemiBold" pitchFamily="2" charset="0"/>
                <a:cs typeface="Open Sans Condensed SemiBold" pitchFamily="2" charset="0"/>
              </a:rPr>
              <a:t>Technology Licensing</a:t>
            </a:r>
            <a:endParaRPr lang="en-US" sz="18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DCC2CE-3FD4-193B-DC63-E7F535D0EC6E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771" y="1687298"/>
            <a:ext cx="3450772" cy="31459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24C9DC-7D14-D3FC-2F0C-C7E0FC022C12}"/>
              </a:ext>
            </a:extLst>
          </p:cNvPr>
          <p:cNvSpPr txBox="1"/>
          <p:nvPr/>
        </p:nvSpPr>
        <p:spPr>
          <a:xfrm>
            <a:off x="286595" y="1088739"/>
            <a:ext cx="7845034" cy="4647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Diesel feed flowrate: 1.5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gpm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(51 BPD)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LHSV = 2 hr</a:t>
            </a:r>
            <a:r>
              <a:rPr lang="en-US" sz="2800" kern="100" baseline="300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Pressure at product separator: 200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psig</a:t>
            </a:r>
            <a:endParaRPr lang="en-US" sz="28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Average temperature of reactor: 650 </a:t>
            </a:r>
            <a:r>
              <a:rPr lang="en-US" sz="2800" kern="100" baseline="30000" dirty="0" err="1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28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8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sz="2800" kern="100" baseline="-250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pt-BR" sz="28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/HC </a:t>
            </a:r>
            <a:r>
              <a:rPr lang="pt-BR" sz="2800" kern="100" dirty="0" err="1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ratio</a:t>
            </a:r>
            <a:r>
              <a:rPr lang="pt-BR" sz="28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 300SCF/</a:t>
            </a:r>
            <a:r>
              <a:rPr lang="pt-BR" sz="2800" kern="100" dirty="0" err="1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bbl</a:t>
            </a:r>
            <a:r>
              <a:rPr lang="pt-BR" sz="28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(54Nm</a:t>
            </a:r>
            <a:r>
              <a:rPr lang="pt-BR" sz="2800" kern="100" baseline="300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pt-BR" sz="28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/m</a:t>
            </a:r>
            <a:r>
              <a:rPr lang="pt-BR" sz="2800" kern="100" baseline="300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pt-BR" sz="28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2800" kern="100" dirty="0">
              <a:solidFill>
                <a:srgbClr val="002060"/>
              </a:solidFill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Aft>
                <a:spcPts val="800"/>
              </a:spcAft>
            </a:pPr>
            <a:r>
              <a:rPr lang="pt-BR" sz="2800" i="1" kern="100" dirty="0" err="1">
                <a:solidFill>
                  <a:srgbClr val="00990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Refiner</a:t>
            </a:r>
            <a:r>
              <a:rPr lang="pt-BR" sz="2800" i="1" kern="100" dirty="0">
                <a:solidFill>
                  <a:srgbClr val="00990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sz="2800" i="1" kern="100" dirty="0" err="1">
                <a:solidFill>
                  <a:srgbClr val="00990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pt-BR" sz="2800" i="1" kern="100" dirty="0">
                <a:solidFill>
                  <a:srgbClr val="00990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sz="2800" i="1" kern="100" dirty="0" err="1">
                <a:solidFill>
                  <a:srgbClr val="00990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kickstarting</a:t>
            </a:r>
            <a:r>
              <a:rPr lang="pt-BR" sz="2800" i="1" kern="100" dirty="0">
                <a:solidFill>
                  <a:srgbClr val="00990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sz="2800" i="1" kern="100" dirty="0" err="1">
                <a:solidFill>
                  <a:srgbClr val="00990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engineering</a:t>
            </a:r>
            <a:r>
              <a:rPr lang="pt-BR" sz="2800" i="1" kern="100" dirty="0">
                <a:solidFill>
                  <a:srgbClr val="00990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for 4000 </a:t>
            </a:r>
            <a:r>
              <a:rPr lang="pt-BR" sz="2800" i="1" kern="100" dirty="0" err="1">
                <a:solidFill>
                  <a:srgbClr val="00990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bpd</a:t>
            </a:r>
            <a:r>
              <a:rPr lang="pt-BR" sz="2800" i="1" kern="100" dirty="0">
                <a:solidFill>
                  <a:srgbClr val="00990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sz="2800" i="1" kern="100" dirty="0" err="1">
                <a:solidFill>
                  <a:srgbClr val="00990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unit</a:t>
            </a:r>
            <a:endParaRPr lang="en-US" sz="2800" i="1" kern="100" dirty="0">
              <a:solidFill>
                <a:srgbClr val="009900"/>
              </a:solidFill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993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3CA08-3AD4-F55B-A98B-EEA370EEB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8A67AE-3323-FB80-64D2-3B2B3FB210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61E669-4DB6-5570-BE1F-979A532B8668}"/>
              </a:ext>
            </a:extLst>
          </p:cNvPr>
          <p:cNvSpPr txBox="1"/>
          <p:nvPr/>
        </p:nvSpPr>
        <p:spPr>
          <a:xfrm>
            <a:off x="634509" y="228456"/>
            <a:ext cx="919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1B336A"/>
                </a:solidFill>
                <a:latin typeface="Franklin Gothic Medium Cond" panose="020B0606030402020204" pitchFamily="34" charset="0"/>
                <a:ea typeface="Open Sans Condensed SemiBold" pitchFamily="2" charset="0"/>
                <a:cs typeface="Open Sans Condensed SemiBold" pitchFamily="2" charset="0"/>
              </a:rPr>
              <a:t> Successful demonstration for ULSD: Texas refiner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5748D3-C33F-5076-13B1-2C0E74809B14}"/>
              </a:ext>
            </a:extLst>
          </p:cNvPr>
          <p:cNvGrpSpPr/>
          <p:nvPr/>
        </p:nvGrpSpPr>
        <p:grpSpPr>
          <a:xfrm>
            <a:off x="-22377" y="355391"/>
            <a:ext cx="656889" cy="411875"/>
            <a:chOff x="3172281" y="465670"/>
            <a:chExt cx="1485367" cy="931335"/>
          </a:xfrm>
          <a:solidFill>
            <a:srgbClr val="1B336A"/>
          </a:solidFill>
        </p:grpSpPr>
        <p:sp>
          <p:nvSpPr>
            <p:cNvPr id="15" name="Parallelogram 21">
              <a:extLst>
                <a:ext uri="{FF2B5EF4-FFF2-40B4-BE49-F238E27FC236}">
                  <a16:creationId xmlns:a16="http://schemas.microsoft.com/office/drawing/2014/main" id="{77288378-EBB1-541E-E5F0-E4694BA3D917}"/>
                </a:ext>
              </a:extLst>
            </p:cNvPr>
            <p:cNvSpPr/>
            <p:nvPr/>
          </p:nvSpPr>
          <p:spPr>
            <a:xfrm>
              <a:off x="3172281" y="465670"/>
              <a:ext cx="1178735" cy="931335"/>
            </a:xfrm>
            <a:custGeom>
              <a:avLst/>
              <a:gdLst>
                <a:gd name="connsiteX0" fmla="*/ 0 w 520154"/>
                <a:gd name="connsiteY0" fmla="*/ 411874 h 411874"/>
                <a:gd name="connsiteX1" fmla="*/ 268501 w 520154"/>
                <a:gd name="connsiteY1" fmla="*/ 0 h 411874"/>
                <a:gd name="connsiteX2" fmla="*/ 520154 w 520154"/>
                <a:gd name="connsiteY2" fmla="*/ 0 h 411874"/>
                <a:gd name="connsiteX3" fmla="*/ 251653 w 520154"/>
                <a:gd name="connsiteY3" fmla="*/ 411874 h 411874"/>
                <a:gd name="connsiteX4" fmla="*/ 0 w 520154"/>
                <a:gd name="connsiteY4" fmla="*/ 411874 h 411874"/>
                <a:gd name="connsiteX0" fmla="*/ 1130 w 521284"/>
                <a:gd name="connsiteY0" fmla="*/ 411874 h 411874"/>
                <a:gd name="connsiteX1" fmla="*/ 0 w 521284"/>
                <a:gd name="connsiteY1" fmla="*/ 3907 h 411874"/>
                <a:gd name="connsiteX2" fmla="*/ 521284 w 521284"/>
                <a:gd name="connsiteY2" fmla="*/ 0 h 411874"/>
                <a:gd name="connsiteX3" fmla="*/ 252783 w 521284"/>
                <a:gd name="connsiteY3" fmla="*/ 411874 h 411874"/>
                <a:gd name="connsiteX4" fmla="*/ 1130 w 521284"/>
                <a:gd name="connsiteY4" fmla="*/ 411874 h 41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284" h="411874">
                  <a:moveTo>
                    <a:pt x="1130" y="411874"/>
                  </a:moveTo>
                  <a:cubicBezTo>
                    <a:pt x="753" y="275885"/>
                    <a:pt x="377" y="139896"/>
                    <a:pt x="0" y="3907"/>
                  </a:cubicBezTo>
                  <a:lnTo>
                    <a:pt x="521284" y="0"/>
                  </a:lnTo>
                  <a:lnTo>
                    <a:pt x="252783" y="411874"/>
                  </a:lnTo>
                  <a:lnTo>
                    <a:pt x="1130" y="4118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34A87184-6ACC-E93E-0212-0694E03ECBA0}"/>
                </a:ext>
              </a:extLst>
            </p:cNvPr>
            <p:cNvSpPr/>
            <p:nvPr/>
          </p:nvSpPr>
          <p:spPr>
            <a:xfrm>
              <a:off x="3870934" y="465670"/>
              <a:ext cx="786714" cy="931332"/>
            </a:xfrm>
            <a:prstGeom prst="parallelogram">
              <a:avLst>
                <a:gd name="adj" fmla="val 761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18BF2D9-3325-AC12-F383-903BBB3362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937196-073F-C51A-2239-31229BF9E3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332DCB-7099-C878-C00C-3392BEBA5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E33813-E303-DB1B-DAB8-3E36CCC740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C6F7BB6-D7B3-481A-F4C1-4D4979FB29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633C223-A537-25C9-6D0A-443415EC0907}"/>
              </a:ext>
            </a:extLst>
          </p:cNvPr>
          <p:cNvGrpSpPr/>
          <p:nvPr/>
        </p:nvGrpSpPr>
        <p:grpSpPr>
          <a:xfrm>
            <a:off x="-88557" y="6034169"/>
            <a:ext cx="12369113" cy="931339"/>
            <a:chOff x="-86497" y="5926661"/>
            <a:chExt cx="12369113" cy="93133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2FFDA08-3318-8D59-9191-A88ECABFB9A8}"/>
                </a:ext>
              </a:extLst>
            </p:cNvPr>
            <p:cNvSpPr/>
            <p:nvPr/>
          </p:nvSpPr>
          <p:spPr>
            <a:xfrm>
              <a:off x="-86497" y="5926666"/>
              <a:ext cx="12369113" cy="856748"/>
            </a:xfrm>
            <a:prstGeom prst="rect">
              <a:avLst/>
            </a:prstGeom>
            <a:solidFill>
              <a:srgbClr val="1B33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96C44F7-1F4D-526A-D1D4-81F3B61822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6497" y="5926661"/>
              <a:ext cx="12369113" cy="3"/>
            </a:xfrm>
            <a:prstGeom prst="line">
              <a:avLst/>
            </a:prstGeom>
            <a:ln w="85725">
              <a:solidFill>
                <a:srgbClr val="92C8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850F366D-AD08-D0C6-F523-9AB3718C688E}"/>
                </a:ext>
              </a:extLst>
            </p:cNvPr>
            <p:cNvSpPr/>
            <p:nvPr/>
          </p:nvSpPr>
          <p:spPr>
            <a:xfrm>
              <a:off x="306632" y="5926664"/>
              <a:ext cx="1176179" cy="931335"/>
            </a:xfrm>
            <a:prstGeom prst="parallelogram">
              <a:avLst>
                <a:gd name="adj" fmla="val 65190"/>
              </a:avLst>
            </a:prstGeom>
            <a:solidFill>
              <a:srgbClr val="92C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4019366D-63BF-BD62-B931-346B92ABD634}"/>
                </a:ext>
              </a:extLst>
            </p:cNvPr>
            <p:cNvSpPr/>
            <p:nvPr/>
          </p:nvSpPr>
          <p:spPr>
            <a:xfrm>
              <a:off x="1002730" y="5926664"/>
              <a:ext cx="786714" cy="931332"/>
            </a:xfrm>
            <a:prstGeom prst="parallelogram">
              <a:avLst>
                <a:gd name="adj" fmla="val 76185"/>
              </a:avLst>
            </a:prstGeom>
            <a:solidFill>
              <a:srgbClr val="92C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67A60211-1D1E-B167-7DB3-75296F689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40" y="6322979"/>
            <a:ext cx="2366315" cy="285300"/>
          </a:xfrm>
          <a:prstGeom prst="rect">
            <a:avLst/>
          </a:prstGeom>
        </p:spPr>
      </p:pic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F961552E-BC86-3209-60D6-8BCF2E659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283" y="6279986"/>
            <a:ext cx="3505851" cy="365125"/>
          </a:xfrm>
        </p:spPr>
        <p:txBody>
          <a:bodyPr/>
          <a:lstStyle/>
          <a:p>
            <a:r>
              <a:rPr lang="en-US" sz="1800" i="1" dirty="0">
                <a:solidFill>
                  <a:schemeClr val="bg1"/>
                </a:solidFill>
                <a:latin typeface="Franklin Gothic Medium Cond" panose="020B0606030402020204" pitchFamily="34" charset="0"/>
                <a:ea typeface="Open Sans Condensed SemiBold" pitchFamily="2" charset="0"/>
                <a:cs typeface="Open Sans Condensed SemiBold" pitchFamily="2" charset="0"/>
              </a:rPr>
              <a:t>Technology Licensing</a:t>
            </a:r>
            <a:endParaRPr lang="en-US" sz="18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2843A5-0272-EA79-D2D1-5A35F4CE6C14}"/>
              </a:ext>
            </a:extLst>
          </p:cNvPr>
          <p:cNvGraphicFramePr>
            <a:graphicFrameLocks noGrp="1"/>
          </p:cNvGraphicFramePr>
          <p:nvPr/>
        </p:nvGraphicFramePr>
        <p:xfrm>
          <a:off x="498907" y="1146271"/>
          <a:ext cx="10515600" cy="4013334"/>
        </p:xfrm>
        <a:graphic>
          <a:graphicData uri="http://schemas.openxmlformats.org/drawingml/2006/table">
            <a:tbl>
              <a:tblPr firstRow="1" firstCol="1" bandRow="1"/>
              <a:tblGrid>
                <a:gridCol w="1314450">
                  <a:extLst>
                    <a:ext uri="{9D8B030D-6E8A-4147-A177-3AD203B41FA5}">
                      <a16:colId xmlns:a16="http://schemas.microsoft.com/office/drawing/2014/main" val="43911581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59062194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15600236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05802941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73121711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64577845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47600655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66098031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Data Point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Reactor T (</a:t>
                      </a:r>
                      <a:r>
                        <a:rPr lang="en-US" sz="1600" kern="0" baseline="300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F)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Reactor P (psiG)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Diesel Feed Rate (GPM)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LHSV (hr</a:t>
                      </a:r>
                      <a:r>
                        <a:rPr lang="en-US" sz="1600" kern="0" baseline="300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Hydrogen (SCFM)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Sulfur In (ppmw)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Sulfur Out (ppmw)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1351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#1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651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1.18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8.5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270-300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634625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#2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660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1.18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8.5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270-300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64239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#3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659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1.18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8.5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270-300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&lt;5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723402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#4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659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1.18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8.5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270-300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&lt;5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248855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#5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660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1.18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8.5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270-300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68177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#6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659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1.18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8.5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270-300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&lt;5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1461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#7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660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1.18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8.5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270-300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&lt;5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76598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#8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661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1.18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8.5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270-300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559237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#9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660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1.18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8.5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270-300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&lt;5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34522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#10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660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1.18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8.5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270-300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501925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#11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660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1.18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8.5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270-300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843335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#12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661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1.18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8.5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270-300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08625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#13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659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8.5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270-300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296451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E32AC5E-0522-D382-98C9-82CD422618C2}"/>
              </a:ext>
            </a:extLst>
          </p:cNvPr>
          <p:cNvSpPr txBox="1"/>
          <p:nvPr/>
        </p:nvSpPr>
        <p:spPr>
          <a:xfrm>
            <a:off x="460553" y="5405120"/>
            <a:ext cx="8795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Detection limit of TOTAL S analyzer is 5 </a:t>
            </a:r>
            <a:r>
              <a:rPr lang="en-US" sz="2400" b="1" dirty="0" err="1"/>
              <a:t>ppmw</a:t>
            </a: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0705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FA7674-319D-A993-6A8F-39A4D08C15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2A422C-2BC9-A2A3-C21F-8AAF28050D42}"/>
              </a:ext>
            </a:extLst>
          </p:cNvPr>
          <p:cNvSpPr txBox="1"/>
          <p:nvPr/>
        </p:nvSpPr>
        <p:spPr>
          <a:xfrm>
            <a:off x="745476" y="1074220"/>
            <a:ext cx="9323558" cy="4709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spcAft>
                <a:spcPts val="1200"/>
              </a:spcAft>
              <a:buClr>
                <a:srgbClr val="92C83E"/>
              </a:buClr>
              <a:buFont typeface="Wingdings" panose="05000000000000000000" pitchFamily="2" charset="2"/>
              <a:buChar char="Ø"/>
            </a:pPr>
            <a:r>
              <a:rPr lang="en-US" sz="2667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Development of new media and catalysts opens doors for:</a:t>
            </a:r>
          </a:p>
          <a:p>
            <a:pPr marL="914389" lvl="1" indent="-457189">
              <a:spcAft>
                <a:spcPts val="1200"/>
              </a:spcAft>
              <a:buClr>
                <a:srgbClr val="92C83E"/>
              </a:buClr>
              <a:buFont typeface="Wingdings" panose="05000000000000000000" pitchFamily="2" charset="2"/>
              <a:buChar char="§"/>
            </a:pPr>
            <a:r>
              <a:rPr lang="en-US" sz="2667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SO</a:t>
            </a:r>
            <a:r>
              <a:rPr lang="en-US" sz="2667" baseline="-250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r>
              <a:rPr lang="en-US" sz="2667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emissions compliance</a:t>
            </a:r>
          </a:p>
          <a:p>
            <a:pPr marL="914389" lvl="1" indent="-457189">
              <a:spcAft>
                <a:spcPts val="1200"/>
              </a:spcAft>
              <a:buClr>
                <a:srgbClr val="92C83E"/>
              </a:buClr>
              <a:buFont typeface="Wingdings" panose="05000000000000000000" pitchFamily="2" charset="2"/>
              <a:buChar char="§"/>
            </a:pPr>
            <a:r>
              <a:rPr lang="en-US" sz="2667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Achieving higher energy efficiency </a:t>
            </a:r>
          </a:p>
          <a:p>
            <a:pPr marL="914389" lvl="1" indent="-457189">
              <a:spcAft>
                <a:spcPts val="1200"/>
              </a:spcAft>
              <a:buClr>
                <a:srgbClr val="92C83E"/>
              </a:buClr>
              <a:buFont typeface="Wingdings" panose="05000000000000000000" pitchFamily="2" charset="2"/>
              <a:buChar char="§"/>
            </a:pPr>
            <a:r>
              <a:rPr lang="en-US" sz="2667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Decarbonization</a:t>
            </a:r>
          </a:p>
          <a:p>
            <a:pPr>
              <a:spcAft>
                <a:spcPts val="1200"/>
              </a:spcAft>
              <a:buClr>
                <a:srgbClr val="92C83E"/>
              </a:buClr>
            </a:pPr>
            <a:endParaRPr lang="en-US" sz="2667" dirty="0">
              <a:solidFill>
                <a:srgbClr val="1B336A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457189" indent="-457189">
              <a:spcAft>
                <a:spcPts val="1200"/>
              </a:spcAft>
              <a:buClr>
                <a:srgbClr val="92C83E"/>
              </a:buClr>
              <a:buFont typeface="Wingdings" panose="05000000000000000000" pitchFamily="2" charset="2"/>
              <a:buChar char="Ø"/>
            </a:pPr>
            <a:r>
              <a:rPr lang="en-US" sz="2667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Fuel Gas, LPG, FCC Gasoline and Diesel are ripe candidates to achieve above goals via deployment of SweetTreat-</a:t>
            </a:r>
            <a:r>
              <a:rPr lang="en-US" sz="2667" dirty="0" err="1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</a:t>
            </a:r>
            <a:r>
              <a:rPr lang="en-US" sz="1400" baseline="70000" dirty="0" err="1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TM</a:t>
            </a:r>
            <a:r>
              <a:rPr lang="en-US" sz="2667" dirty="0" err="1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and</a:t>
            </a:r>
            <a:r>
              <a:rPr lang="en-US" sz="2667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NanoSØRB</a:t>
            </a:r>
            <a:r>
              <a:rPr lang="en-US" sz="2140" baseline="400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TM</a:t>
            </a:r>
            <a:r>
              <a:rPr lang="en-US" sz="2667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1200"/>
              </a:spcAft>
              <a:buClr>
                <a:srgbClr val="92C83E"/>
              </a:buClr>
            </a:pPr>
            <a:r>
              <a:rPr lang="en-US" sz="2667" dirty="0">
                <a:solidFill>
                  <a:srgbClr val="66669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DC5BB0-47F4-3E5B-57B7-FC16D031DFFC}"/>
              </a:ext>
            </a:extLst>
          </p:cNvPr>
          <p:cNvSpPr txBox="1"/>
          <p:nvPr/>
        </p:nvSpPr>
        <p:spPr>
          <a:xfrm>
            <a:off x="634509" y="228456"/>
            <a:ext cx="11030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1B336A"/>
                </a:solidFill>
                <a:latin typeface="Franklin Gothic Medium Cond" panose="020B0606030402020204" pitchFamily="34" charset="0"/>
                <a:ea typeface="Open Sans Condensed SemiBold" pitchFamily="2" charset="0"/>
                <a:cs typeface="Open Sans Condensed SemiBold" pitchFamily="2" charset="0"/>
              </a:rPr>
              <a:t> Summary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D9028C-F010-6D07-5C7C-CDA0F846E40F}"/>
              </a:ext>
            </a:extLst>
          </p:cNvPr>
          <p:cNvGrpSpPr/>
          <p:nvPr/>
        </p:nvGrpSpPr>
        <p:grpSpPr>
          <a:xfrm>
            <a:off x="-22377" y="355391"/>
            <a:ext cx="656889" cy="411875"/>
            <a:chOff x="3172281" y="465670"/>
            <a:chExt cx="1485367" cy="931335"/>
          </a:xfrm>
          <a:solidFill>
            <a:srgbClr val="1B336A"/>
          </a:solidFill>
        </p:grpSpPr>
        <p:sp>
          <p:nvSpPr>
            <p:cNvPr id="8" name="Parallelogram 21">
              <a:extLst>
                <a:ext uri="{FF2B5EF4-FFF2-40B4-BE49-F238E27FC236}">
                  <a16:creationId xmlns:a16="http://schemas.microsoft.com/office/drawing/2014/main" id="{BB94B5B3-0C4A-26BA-E1AA-585919966465}"/>
                </a:ext>
              </a:extLst>
            </p:cNvPr>
            <p:cNvSpPr/>
            <p:nvPr/>
          </p:nvSpPr>
          <p:spPr>
            <a:xfrm>
              <a:off x="3172281" y="465670"/>
              <a:ext cx="1178735" cy="931335"/>
            </a:xfrm>
            <a:custGeom>
              <a:avLst/>
              <a:gdLst>
                <a:gd name="connsiteX0" fmla="*/ 0 w 520154"/>
                <a:gd name="connsiteY0" fmla="*/ 411874 h 411874"/>
                <a:gd name="connsiteX1" fmla="*/ 268501 w 520154"/>
                <a:gd name="connsiteY1" fmla="*/ 0 h 411874"/>
                <a:gd name="connsiteX2" fmla="*/ 520154 w 520154"/>
                <a:gd name="connsiteY2" fmla="*/ 0 h 411874"/>
                <a:gd name="connsiteX3" fmla="*/ 251653 w 520154"/>
                <a:gd name="connsiteY3" fmla="*/ 411874 h 411874"/>
                <a:gd name="connsiteX4" fmla="*/ 0 w 520154"/>
                <a:gd name="connsiteY4" fmla="*/ 411874 h 411874"/>
                <a:gd name="connsiteX0" fmla="*/ 1130 w 521284"/>
                <a:gd name="connsiteY0" fmla="*/ 411874 h 411874"/>
                <a:gd name="connsiteX1" fmla="*/ 0 w 521284"/>
                <a:gd name="connsiteY1" fmla="*/ 3907 h 411874"/>
                <a:gd name="connsiteX2" fmla="*/ 521284 w 521284"/>
                <a:gd name="connsiteY2" fmla="*/ 0 h 411874"/>
                <a:gd name="connsiteX3" fmla="*/ 252783 w 521284"/>
                <a:gd name="connsiteY3" fmla="*/ 411874 h 411874"/>
                <a:gd name="connsiteX4" fmla="*/ 1130 w 521284"/>
                <a:gd name="connsiteY4" fmla="*/ 411874 h 41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284" h="411874">
                  <a:moveTo>
                    <a:pt x="1130" y="411874"/>
                  </a:moveTo>
                  <a:cubicBezTo>
                    <a:pt x="753" y="275885"/>
                    <a:pt x="377" y="139896"/>
                    <a:pt x="0" y="3907"/>
                  </a:cubicBezTo>
                  <a:lnTo>
                    <a:pt x="521284" y="0"/>
                  </a:lnTo>
                  <a:lnTo>
                    <a:pt x="252783" y="411874"/>
                  </a:lnTo>
                  <a:lnTo>
                    <a:pt x="1130" y="4118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5C25B650-A29C-9E93-0965-38F15F3D68C7}"/>
                </a:ext>
              </a:extLst>
            </p:cNvPr>
            <p:cNvSpPr/>
            <p:nvPr/>
          </p:nvSpPr>
          <p:spPr>
            <a:xfrm>
              <a:off x="3870934" y="465670"/>
              <a:ext cx="786714" cy="931332"/>
            </a:xfrm>
            <a:prstGeom prst="parallelogram">
              <a:avLst>
                <a:gd name="adj" fmla="val 761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DEB2E50-7F63-E579-923E-591009F11C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4CD57E-D796-60CE-F486-5C39B917E4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5C3458-E4D9-12DB-9000-E9CC644250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A37E0E-ECC2-AE9E-1A2B-D048F26A3D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3183C7-5556-49EE-A664-758E96D828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99169FE-E7E8-EAC1-ABD9-4966C3A06F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D5180B7-0B4A-E84A-63AD-FCE21325E7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60F4C35-A65A-4438-CE94-55710775B907}"/>
              </a:ext>
            </a:extLst>
          </p:cNvPr>
          <p:cNvGrpSpPr/>
          <p:nvPr/>
        </p:nvGrpSpPr>
        <p:grpSpPr>
          <a:xfrm>
            <a:off x="-88557" y="6034169"/>
            <a:ext cx="12369113" cy="931339"/>
            <a:chOff x="-86497" y="5926661"/>
            <a:chExt cx="12369113" cy="93133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4A6B3B-D0DB-33B9-9E86-4416612C0EC7}"/>
                </a:ext>
              </a:extLst>
            </p:cNvPr>
            <p:cNvSpPr/>
            <p:nvPr/>
          </p:nvSpPr>
          <p:spPr>
            <a:xfrm>
              <a:off x="-86497" y="5926666"/>
              <a:ext cx="12369113" cy="856748"/>
            </a:xfrm>
            <a:prstGeom prst="rect">
              <a:avLst/>
            </a:prstGeom>
            <a:solidFill>
              <a:srgbClr val="1B33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BA4C1DF-4D7B-E492-95FB-8FAD98F9CC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6497" y="5926661"/>
              <a:ext cx="12369113" cy="3"/>
            </a:xfrm>
            <a:prstGeom prst="line">
              <a:avLst/>
            </a:prstGeom>
            <a:ln w="85725">
              <a:solidFill>
                <a:srgbClr val="92C8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BF13EA54-4079-9A15-2F96-9A6DFC9DE6DD}"/>
                </a:ext>
              </a:extLst>
            </p:cNvPr>
            <p:cNvSpPr/>
            <p:nvPr/>
          </p:nvSpPr>
          <p:spPr>
            <a:xfrm>
              <a:off x="306632" y="5926664"/>
              <a:ext cx="1176179" cy="931335"/>
            </a:xfrm>
            <a:prstGeom prst="parallelogram">
              <a:avLst>
                <a:gd name="adj" fmla="val 65190"/>
              </a:avLst>
            </a:prstGeom>
            <a:solidFill>
              <a:srgbClr val="92C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6C731D21-1B1F-55F6-77B0-E63FBA9778CC}"/>
                </a:ext>
              </a:extLst>
            </p:cNvPr>
            <p:cNvSpPr/>
            <p:nvPr/>
          </p:nvSpPr>
          <p:spPr>
            <a:xfrm>
              <a:off x="1002730" y="5926664"/>
              <a:ext cx="786714" cy="931332"/>
            </a:xfrm>
            <a:prstGeom prst="parallelogram">
              <a:avLst>
                <a:gd name="adj" fmla="val 76185"/>
              </a:avLst>
            </a:prstGeom>
            <a:solidFill>
              <a:srgbClr val="92C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FEF034C8-9AE3-3304-2062-18FB41D1C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40" y="6322979"/>
            <a:ext cx="2366315" cy="285300"/>
          </a:xfrm>
          <a:prstGeom prst="rect">
            <a:avLst/>
          </a:prstGeom>
        </p:spPr>
      </p:pic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C0075956-593F-F205-8847-B7380F07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283" y="6279986"/>
            <a:ext cx="3505851" cy="365125"/>
          </a:xfrm>
        </p:spPr>
        <p:txBody>
          <a:bodyPr/>
          <a:lstStyle/>
          <a:p>
            <a:r>
              <a:rPr lang="en-US" sz="1800" i="1" dirty="0">
                <a:solidFill>
                  <a:schemeClr val="bg1"/>
                </a:solidFill>
                <a:latin typeface="Franklin Gothic Medium Cond" panose="020B0606030402020204" pitchFamily="34" charset="0"/>
                <a:ea typeface="Open Sans Condensed SemiBold" pitchFamily="2" charset="0"/>
                <a:cs typeface="Open Sans Condensed SemiBold" pitchFamily="2" charset="0"/>
              </a:rPr>
              <a:t>Technology Licensing</a:t>
            </a:r>
            <a:endParaRPr lang="en-US" sz="18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156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1DFEB2C-0E1A-5F23-6CB9-24B2047E61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7" t="-304" r="8500" b="9673"/>
          <a:stretch/>
        </p:blipFill>
        <p:spPr>
          <a:xfrm>
            <a:off x="-1" y="-45155"/>
            <a:ext cx="12192001" cy="6409361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0EBB00-C03E-D18D-9231-AEC00CA422B1}"/>
              </a:ext>
            </a:extLst>
          </p:cNvPr>
          <p:cNvSpPr txBox="1"/>
          <p:nvPr/>
        </p:nvSpPr>
        <p:spPr>
          <a:xfrm>
            <a:off x="652730" y="2228951"/>
            <a:ext cx="10430933" cy="1733680"/>
          </a:xfrm>
          <a:prstGeom prst="rect">
            <a:avLst/>
          </a:prstGeom>
          <a:solidFill>
            <a:srgbClr val="8DC63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Rahul Khandelwal</a:t>
            </a:r>
          </a:p>
          <a:p>
            <a:pPr algn="ctr"/>
            <a:r>
              <a:rPr lang="en-US" sz="37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Business Director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rkhandelwal@gtcvorro.com</a:t>
            </a: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A5728DEE-954F-3217-C902-CE58FC10E6F8}"/>
              </a:ext>
            </a:extLst>
          </p:cNvPr>
          <p:cNvSpPr/>
          <p:nvPr/>
        </p:nvSpPr>
        <p:spPr>
          <a:xfrm flipV="1">
            <a:off x="1" y="-15378"/>
            <a:ext cx="5734756" cy="6431499"/>
          </a:xfrm>
          <a:prstGeom prst="rtTriangle">
            <a:avLst/>
          </a:prstGeom>
          <a:solidFill>
            <a:srgbClr val="1B33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B6FE9C31-3420-93FC-42DF-345CFB437755}"/>
              </a:ext>
            </a:extLst>
          </p:cNvPr>
          <p:cNvSpPr/>
          <p:nvPr/>
        </p:nvSpPr>
        <p:spPr>
          <a:xfrm flipH="1">
            <a:off x="6457241" y="-43017"/>
            <a:ext cx="5734759" cy="6406585"/>
          </a:xfrm>
          <a:prstGeom prst="rtTriangle">
            <a:avLst/>
          </a:prstGeom>
          <a:gradFill>
            <a:gsLst>
              <a:gs pos="0">
                <a:srgbClr val="1B336A"/>
              </a:gs>
              <a:gs pos="100000">
                <a:srgbClr val="1B336A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603171-055F-778F-06F1-2858F758F026}"/>
              </a:ext>
            </a:extLst>
          </p:cNvPr>
          <p:cNvSpPr txBox="1"/>
          <p:nvPr/>
        </p:nvSpPr>
        <p:spPr>
          <a:xfrm>
            <a:off x="8892515" y="3485935"/>
            <a:ext cx="289188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DC63F"/>
                </a:solidFill>
              </a:rPr>
              <a:t>CONTACT US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900 Threadneedle St.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Suite 500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Houston, TX 77079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C: +1 832-606-9639</a:t>
            </a:r>
          </a:p>
          <a:p>
            <a:pPr algn="ctr"/>
            <a:endParaRPr lang="en-US" sz="2400" b="1" i="1" dirty="0">
              <a:solidFill>
                <a:schemeClr val="bg1"/>
              </a:solidFill>
            </a:endParaRPr>
          </a:p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www.gtcvorro.com</a:t>
            </a:r>
            <a:endParaRPr lang="en-US" sz="2400" i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CF5A9D-E774-068A-49F0-B687D13CE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30" y="464574"/>
            <a:ext cx="2148941" cy="115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33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DFEB0-287C-9BB5-7C6D-5B2A01FF6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A5E432E-90A6-6E5B-1459-5528221BEB3F}"/>
              </a:ext>
            </a:extLst>
          </p:cNvPr>
          <p:cNvSpPr txBox="1"/>
          <p:nvPr/>
        </p:nvSpPr>
        <p:spPr>
          <a:xfrm>
            <a:off x="671471" y="234298"/>
            <a:ext cx="7164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Franklin Gothic Medium Cond" panose="020B0606030402020204" pitchFamily="34" charset="0"/>
                <a:ea typeface="Roboto" panose="02000000000000000000" pitchFamily="2" charset="0"/>
                <a:cs typeface="Open Sans Condensed SemiBold" pitchFamily="2" charset="0"/>
              </a:rPr>
              <a:t>Who is GTC Vorro . . 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2F25BA-0814-932F-8C43-DA3F2E735A96}"/>
              </a:ext>
            </a:extLst>
          </p:cNvPr>
          <p:cNvSpPr txBox="1"/>
          <p:nvPr/>
        </p:nvSpPr>
        <p:spPr>
          <a:xfrm>
            <a:off x="5185327" y="1121125"/>
            <a:ext cx="6795911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8DC63F"/>
              </a:buClr>
            </a:pPr>
            <a:r>
              <a:rPr lang="en-US" sz="20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US privately-owned company in business since 2014 based in Houston, Texas, delivering engineered solutions. Two divisions: </a:t>
            </a:r>
          </a:p>
          <a:p>
            <a:endParaRPr lang="en-US" sz="2000" dirty="0">
              <a:solidFill>
                <a:srgbClr val="1B336A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533375" indent="-380990">
              <a:buClr>
                <a:srgbClr val="8DC63F"/>
              </a:buClr>
              <a:buSzPct val="125000"/>
              <a:buFont typeface="Arial" panose="020B0604020202020204" pitchFamily="34" charset="0"/>
              <a:buChar char="•"/>
              <a:tabLst>
                <a:tab pos="457189" algn="l"/>
              </a:tabLst>
            </a:pPr>
            <a:r>
              <a:rPr lang="en-US" sz="2000" b="1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Environmental Services</a:t>
            </a:r>
            <a:r>
              <a:rPr lang="en-US" sz="20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Focused on removing harmful H</a:t>
            </a:r>
            <a:r>
              <a:rPr lang="en-US" sz="2000" baseline="-250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 from upstream and midstream natural gas on a turnkey basis. 60 units in operation.</a:t>
            </a:r>
          </a:p>
          <a:p>
            <a:pPr marL="533375" indent="-380990">
              <a:buClr>
                <a:srgbClr val="8DC63F"/>
              </a:buClr>
              <a:buSzPct val="125000"/>
              <a:buFont typeface="Arial" panose="020B0604020202020204" pitchFamily="34" charset="0"/>
              <a:buChar char="•"/>
              <a:tabLst>
                <a:tab pos="457189" algn="l"/>
              </a:tabLst>
            </a:pPr>
            <a:endParaRPr lang="en-US" sz="2000" dirty="0">
              <a:solidFill>
                <a:srgbClr val="1B336A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533375" indent="-380990">
              <a:buClr>
                <a:srgbClr val="8DC63F"/>
              </a:buClr>
              <a:buSzPct val="125000"/>
              <a:buFont typeface="Arial" panose="020B0604020202020204" pitchFamily="34" charset="0"/>
              <a:buChar char="•"/>
              <a:tabLst>
                <a:tab pos="457189" algn="l"/>
              </a:tabLst>
            </a:pPr>
            <a:r>
              <a:rPr lang="en-US" sz="2000" b="1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Technology Licensing</a:t>
            </a:r>
            <a:r>
              <a:rPr lang="en-US" sz="20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Focused on</a:t>
            </a:r>
          </a:p>
          <a:p>
            <a:pPr marL="1142960" lvl="1" indent="-380990">
              <a:buClr>
                <a:srgbClr val="8DC63F"/>
              </a:buClr>
              <a:buFont typeface="Courier New" panose="02070309020205020404" pitchFamily="49" charset="0"/>
              <a:buChar char="o"/>
              <a:tabLst>
                <a:tab pos="457189" algn="l"/>
              </a:tabLst>
            </a:pPr>
            <a:r>
              <a:rPr lang="en-US" sz="20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Innovative Sulfur Removal Pathways </a:t>
            </a:r>
          </a:p>
          <a:p>
            <a:pPr marL="1142960" lvl="1" indent="-380990">
              <a:buClr>
                <a:srgbClr val="8DC63F"/>
              </a:buClr>
              <a:buFont typeface="Courier New" panose="02070309020205020404" pitchFamily="49" charset="0"/>
              <a:buChar char="o"/>
              <a:tabLst>
                <a:tab pos="457189" algn="l"/>
              </a:tabLst>
            </a:pPr>
            <a:r>
              <a:rPr lang="en-US" sz="20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Refining and Petrochemical Technologies</a:t>
            </a:r>
          </a:p>
          <a:p>
            <a:pPr marL="1142960" lvl="1" indent="-380990">
              <a:buClr>
                <a:srgbClr val="8DC63F"/>
              </a:buClr>
              <a:buFont typeface="Courier New" panose="02070309020205020404" pitchFamily="49" charset="0"/>
              <a:buChar char="o"/>
              <a:tabLst>
                <a:tab pos="457189" algn="l"/>
              </a:tabLst>
            </a:pPr>
            <a:r>
              <a:rPr lang="en-US" sz="20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Energy Transition: CO</a:t>
            </a:r>
            <a:r>
              <a:rPr lang="en-US" sz="2000" baseline="-250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utilization and Green H</a:t>
            </a:r>
            <a:r>
              <a:rPr lang="en-US" sz="2000" baseline="-250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</a:p>
          <a:p>
            <a:pPr algn="just"/>
            <a:endParaRPr lang="en-US" sz="1200" dirty="0">
              <a:solidFill>
                <a:srgbClr val="1B336A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9E6B54-E4BA-036A-BFC8-FF38FC909046}"/>
              </a:ext>
            </a:extLst>
          </p:cNvPr>
          <p:cNvGrpSpPr/>
          <p:nvPr/>
        </p:nvGrpSpPr>
        <p:grpSpPr>
          <a:xfrm>
            <a:off x="-22377" y="355391"/>
            <a:ext cx="656889" cy="411875"/>
            <a:chOff x="3172281" y="465670"/>
            <a:chExt cx="1485367" cy="931335"/>
          </a:xfrm>
          <a:solidFill>
            <a:srgbClr val="002060"/>
          </a:solidFill>
        </p:grpSpPr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5E71EF5D-F96D-EBDB-8ABC-4233F4EC1A11}"/>
                </a:ext>
              </a:extLst>
            </p:cNvPr>
            <p:cNvSpPr/>
            <p:nvPr/>
          </p:nvSpPr>
          <p:spPr>
            <a:xfrm>
              <a:off x="3172281" y="465670"/>
              <a:ext cx="1178735" cy="931335"/>
            </a:xfrm>
            <a:custGeom>
              <a:avLst/>
              <a:gdLst>
                <a:gd name="connsiteX0" fmla="*/ 0 w 520154"/>
                <a:gd name="connsiteY0" fmla="*/ 411874 h 411874"/>
                <a:gd name="connsiteX1" fmla="*/ 268501 w 520154"/>
                <a:gd name="connsiteY1" fmla="*/ 0 h 411874"/>
                <a:gd name="connsiteX2" fmla="*/ 520154 w 520154"/>
                <a:gd name="connsiteY2" fmla="*/ 0 h 411874"/>
                <a:gd name="connsiteX3" fmla="*/ 251653 w 520154"/>
                <a:gd name="connsiteY3" fmla="*/ 411874 h 411874"/>
                <a:gd name="connsiteX4" fmla="*/ 0 w 520154"/>
                <a:gd name="connsiteY4" fmla="*/ 411874 h 411874"/>
                <a:gd name="connsiteX0" fmla="*/ 1130 w 521284"/>
                <a:gd name="connsiteY0" fmla="*/ 411874 h 411874"/>
                <a:gd name="connsiteX1" fmla="*/ 0 w 521284"/>
                <a:gd name="connsiteY1" fmla="*/ 3907 h 411874"/>
                <a:gd name="connsiteX2" fmla="*/ 521284 w 521284"/>
                <a:gd name="connsiteY2" fmla="*/ 0 h 411874"/>
                <a:gd name="connsiteX3" fmla="*/ 252783 w 521284"/>
                <a:gd name="connsiteY3" fmla="*/ 411874 h 411874"/>
                <a:gd name="connsiteX4" fmla="*/ 1130 w 521284"/>
                <a:gd name="connsiteY4" fmla="*/ 411874 h 41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284" h="411874">
                  <a:moveTo>
                    <a:pt x="1130" y="411874"/>
                  </a:moveTo>
                  <a:cubicBezTo>
                    <a:pt x="753" y="275885"/>
                    <a:pt x="377" y="139896"/>
                    <a:pt x="0" y="3907"/>
                  </a:cubicBezTo>
                  <a:lnTo>
                    <a:pt x="521284" y="0"/>
                  </a:lnTo>
                  <a:lnTo>
                    <a:pt x="252783" y="411874"/>
                  </a:lnTo>
                  <a:lnTo>
                    <a:pt x="1130" y="4118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1B336A"/>
                </a:highlight>
              </a:endParaRPr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76BFB35B-0E68-06B4-7280-7C39FD7C3732}"/>
                </a:ext>
              </a:extLst>
            </p:cNvPr>
            <p:cNvSpPr/>
            <p:nvPr/>
          </p:nvSpPr>
          <p:spPr>
            <a:xfrm>
              <a:off x="3870934" y="465670"/>
              <a:ext cx="786714" cy="931332"/>
            </a:xfrm>
            <a:prstGeom prst="parallelogram">
              <a:avLst>
                <a:gd name="adj" fmla="val 761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1B336A"/>
                </a:highlight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21EE2E-4EB9-0F8F-61E8-0CF119F7B7FC}"/>
              </a:ext>
            </a:extLst>
          </p:cNvPr>
          <p:cNvGrpSpPr/>
          <p:nvPr/>
        </p:nvGrpSpPr>
        <p:grpSpPr>
          <a:xfrm>
            <a:off x="764424" y="1052321"/>
            <a:ext cx="4239363" cy="4194536"/>
            <a:chOff x="523244" y="1157994"/>
            <a:chExt cx="4611880" cy="345891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9E6EAAD-E3A1-CF59-B715-54739BF71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244" y="1157994"/>
              <a:ext cx="4611880" cy="345891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841AD7B-44AA-4FF2-B184-1B184C127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42847">
              <a:off x="3355058" y="2568418"/>
              <a:ext cx="259142" cy="150044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5CF11B0-C4F2-845B-0187-4AE78B2DA77E}"/>
              </a:ext>
            </a:extLst>
          </p:cNvPr>
          <p:cNvSpPr txBox="1"/>
          <p:nvPr/>
        </p:nvSpPr>
        <p:spPr>
          <a:xfrm>
            <a:off x="634513" y="5331939"/>
            <a:ext cx="3174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1B336A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Operating West Texas location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F3E8BD4-48BE-1DB6-5A0A-0FD98AC5BEE4}"/>
              </a:ext>
            </a:extLst>
          </p:cNvPr>
          <p:cNvGrpSpPr/>
          <p:nvPr/>
        </p:nvGrpSpPr>
        <p:grpSpPr>
          <a:xfrm>
            <a:off x="-88557" y="6034169"/>
            <a:ext cx="12369113" cy="931339"/>
            <a:chOff x="-86497" y="5926661"/>
            <a:chExt cx="12369113" cy="93133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51B6BD6-E8E8-4CA5-3A26-AC44CA870F2D}"/>
                </a:ext>
              </a:extLst>
            </p:cNvPr>
            <p:cNvSpPr/>
            <p:nvPr/>
          </p:nvSpPr>
          <p:spPr>
            <a:xfrm>
              <a:off x="-86497" y="5926666"/>
              <a:ext cx="12369113" cy="856748"/>
            </a:xfrm>
            <a:prstGeom prst="rect">
              <a:avLst/>
            </a:prstGeom>
            <a:solidFill>
              <a:srgbClr val="1B33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0013D44-4C2A-DC7B-9CE0-E021B8AAA9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6497" y="5926661"/>
              <a:ext cx="12369113" cy="3"/>
            </a:xfrm>
            <a:prstGeom prst="line">
              <a:avLst/>
            </a:prstGeom>
            <a:ln w="85725">
              <a:solidFill>
                <a:srgbClr val="92C8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Parallelogram 33">
              <a:extLst>
                <a:ext uri="{FF2B5EF4-FFF2-40B4-BE49-F238E27FC236}">
                  <a16:creationId xmlns:a16="http://schemas.microsoft.com/office/drawing/2014/main" id="{D5DE5100-CC75-B91E-22E1-57DF043373E4}"/>
                </a:ext>
              </a:extLst>
            </p:cNvPr>
            <p:cNvSpPr/>
            <p:nvPr/>
          </p:nvSpPr>
          <p:spPr>
            <a:xfrm>
              <a:off x="306632" y="5926664"/>
              <a:ext cx="1176179" cy="931335"/>
            </a:xfrm>
            <a:prstGeom prst="parallelogram">
              <a:avLst>
                <a:gd name="adj" fmla="val 65190"/>
              </a:avLst>
            </a:prstGeom>
            <a:solidFill>
              <a:srgbClr val="92C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Parallelogram 34">
              <a:extLst>
                <a:ext uri="{FF2B5EF4-FFF2-40B4-BE49-F238E27FC236}">
                  <a16:creationId xmlns:a16="http://schemas.microsoft.com/office/drawing/2014/main" id="{9E0A6754-9B5D-E7A8-560D-11788C686897}"/>
                </a:ext>
              </a:extLst>
            </p:cNvPr>
            <p:cNvSpPr/>
            <p:nvPr/>
          </p:nvSpPr>
          <p:spPr>
            <a:xfrm>
              <a:off x="1002730" y="5926664"/>
              <a:ext cx="786714" cy="931332"/>
            </a:xfrm>
            <a:prstGeom prst="parallelogram">
              <a:avLst>
                <a:gd name="adj" fmla="val 76185"/>
              </a:avLst>
            </a:prstGeom>
            <a:solidFill>
              <a:srgbClr val="92C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C4DEE493-DB63-158E-0908-344E0D6CB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40" y="6322979"/>
            <a:ext cx="2366315" cy="285300"/>
          </a:xfrm>
          <a:prstGeom prst="rect">
            <a:avLst/>
          </a:prstGeom>
        </p:spPr>
      </p:pic>
      <p:sp>
        <p:nvSpPr>
          <p:cNvPr id="37" name="Slide Number Placeholder 2">
            <a:extLst>
              <a:ext uri="{FF2B5EF4-FFF2-40B4-BE49-F238E27FC236}">
                <a16:creationId xmlns:a16="http://schemas.microsoft.com/office/drawing/2014/main" id="{C6D35B94-503F-0549-FC49-5CB7FBD90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283" y="6279986"/>
            <a:ext cx="3505851" cy="365125"/>
          </a:xfrm>
        </p:spPr>
        <p:txBody>
          <a:bodyPr/>
          <a:lstStyle/>
          <a:p>
            <a:r>
              <a:rPr lang="en-US" sz="1800" i="1" dirty="0">
                <a:solidFill>
                  <a:schemeClr val="bg1"/>
                </a:solidFill>
                <a:latin typeface="Franklin Gothic Medium Cond" panose="020B0606030402020204" pitchFamily="34" charset="0"/>
                <a:ea typeface="Open Sans Condensed SemiBold" pitchFamily="2" charset="0"/>
                <a:cs typeface="Open Sans Condensed SemiBold" pitchFamily="2" charset="0"/>
              </a:rPr>
              <a:t>Technology Licensing</a:t>
            </a:r>
            <a:endParaRPr lang="en-US" sz="18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07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59007-9F1D-51BA-5375-244A3E8B9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D00A6BC-13F5-6059-53D0-535FF6219065}"/>
              </a:ext>
            </a:extLst>
          </p:cNvPr>
          <p:cNvGrpSpPr/>
          <p:nvPr/>
        </p:nvGrpSpPr>
        <p:grpSpPr>
          <a:xfrm>
            <a:off x="-88557" y="6034169"/>
            <a:ext cx="12369113" cy="931339"/>
            <a:chOff x="-86497" y="5926661"/>
            <a:chExt cx="12369113" cy="93133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1233240-E396-C780-FE2D-3F8A765A5E6B}"/>
                </a:ext>
              </a:extLst>
            </p:cNvPr>
            <p:cNvSpPr/>
            <p:nvPr/>
          </p:nvSpPr>
          <p:spPr>
            <a:xfrm>
              <a:off x="-86497" y="5926666"/>
              <a:ext cx="12369113" cy="856748"/>
            </a:xfrm>
            <a:prstGeom prst="rect">
              <a:avLst/>
            </a:prstGeom>
            <a:solidFill>
              <a:srgbClr val="1B33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96ADE9A-1810-73C0-42EA-876E8F03D2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6497" y="5926661"/>
              <a:ext cx="12369113" cy="3"/>
            </a:xfrm>
            <a:prstGeom prst="line">
              <a:avLst/>
            </a:prstGeom>
            <a:ln w="85725">
              <a:solidFill>
                <a:srgbClr val="92C8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52FF8FCD-6710-36DB-B907-B31D5984B7F8}"/>
                </a:ext>
              </a:extLst>
            </p:cNvPr>
            <p:cNvSpPr/>
            <p:nvPr/>
          </p:nvSpPr>
          <p:spPr>
            <a:xfrm>
              <a:off x="306632" y="5926664"/>
              <a:ext cx="1176179" cy="931335"/>
            </a:xfrm>
            <a:prstGeom prst="parallelogram">
              <a:avLst>
                <a:gd name="adj" fmla="val 65190"/>
              </a:avLst>
            </a:prstGeom>
            <a:solidFill>
              <a:srgbClr val="92C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4339D070-070F-CADD-AA42-02FEF4A9E283}"/>
                </a:ext>
              </a:extLst>
            </p:cNvPr>
            <p:cNvSpPr/>
            <p:nvPr/>
          </p:nvSpPr>
          <p:spPr>
            <a:xfrm>
              <a:off x="1002730" y="5926664"/>
              <a:ext cx="786714" cy="931332"/>
            </a:xfrm>
            <a:prstGeom prst="parallelogram">
              <a:avLst>
                <a:gd name="adj" fmla="val 76185"/>
              </a:avLst>
            </a:prstGeom>
            <a:solidFill>
              <a:srgbClr val="92C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6AEDE22-37A8-8CEF-82AE-6A1526D5C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40" y="6322979"/>
            <a:ext cx="2366315" cy="285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5ACD09E-913A-1FE6-0F44-E48BAFBEDDD9}"/>
              </a:ext>
            </a:extLst>
          </p:cNvPr>
          <p:cNvSpPr txBox="1"/>
          <p:nvPr/>
        </p:nvSpPr>
        <p:spPr>
          <a:xfrm>
            <a:off x="634509" y="228456"/>
            <a:ext cx="919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1B336A"/>
                </a:solidFill>
                <a:latin typeface="Franklin Gothic Medium Cond" panose="020B0606030402020204" pitchFamily="34" charset="0"/>
                <a:ea typeface="Open Sans Condensed SemiBold" pitchFamily="2" charset="0"/>
                <a:cs typeface="Open Sans Condensed SemiBold" pitchFamily="2" charset="0"/>
              </a:rPr>
              <a:t>Presentation Focus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0D616E-94CE-90E5-28BA-80927057C030}"/>
              </a:ext>
            </a:extLst>
          </p:cNvPr>
          <p:cNvGrpSpPr/>
          <p:nvPr/>
        </p:nvGrpSpPr>
        <p:grpSpPr>
          <a:xfrm>
            <a:off x="-22377" y="355391"/>
            <a:ext cx="656889" cy="411875"/>
            <a:chOff x="3172281" y="465670"/>
            <a:chExt cx="1485367" cy="931335"/>
          </a:xfrm>
          <a:solidFill>
            <a:srgbClr val="1B336A"/>
          </a:solidFill>
        </p:grpSpPr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8E3363E4-DB5C-1361-9BE0-C349B79C736A}"/>
                </a:ext>
              </a:extLst>
            </p:cNvPr>
            <p:cNvSpPr/>
            <p:nvPr/>
          </p:nvSpPr>
          <p:spPr>
            <a:xfrm>
              <a:off x="3172281" y="465670"/>
              <a:ext cx="1178735" cy="931335"/>
            </a:xfrm>
            <a:custGeom>
              <a:avLst/>
              <a:gdLst>
                <a:gd name="connsiteX0" fmla="*/ 0 w 520154"/>
                <a:gd name="connsiteY0" fmla="*/ 411874 h 411874"/>
                <a:gd name="connsiteX1" fmla="*/ 268501 w 520154"/>
                <a:gd name="connsiteY1" fmla="*/ 0 h 411874"/>
                <a:gd name="connsiteX2" fmla="*/ 520154 w 520154"/>
                <a:gd name="connsiteY2" fmla="*/ 0 h 411874"/>
                <a:gd name="connsiteX3" fmla="*/ 251653 w 520154"/>
                <a:gd name="connsiteY3" fmla="*/ 411874 h 411874"/>
                <a:gd name="connsiteX4" fmla="*/ 0 w 520154"/>
                <a:gd name="connsiteY4" fmla="*/ 411874 h 411874"/>
                <a:gd name="connsiteX0" fmla="*/ 1130 w 521284"/>
                <a:gd name="connsiteY0" fmla="*/ 411874 h 411874"/>
                <a:gd name="connsiteX1" fmla="*/ 0 w 521284"/>
                <a:gd name="connsiteY1" fmla="*/ 3907 h 411874"/>
                <a:gd name="connsiteX2" fmla="*/ 521284 w 521284"/>
                <a:gd name="connsiteY2" fmla="*/ 0 h 411874"/>
                <a:gd name="connsiteX3" fmla="*/ 252783 w 521284"/>
                <a:gd name="connsiteY3" fmla="*/ 411874 h 411874"/>
                <a:gd name="connsiteX4" fmla="*/ 1130 w 521284"/>
                <a:gd name="connsiteY4" fmla="*/ 411874 h 41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284" h="411874">
                  <a:moveTo>
                    <a:pt x="1130" y="411874"/>
                  </a:moveTo>
                  <a:cubicBezTo>
                    <a:pt x="753" y="275885"/>
                    <a:pt x="377" y="139896"/>
                    <a:pt x="0" y="3907"/>
                  </a:cubicBezTo>
                  <a:lnTo>
                    <a:pt x="521284" y="0"/>
                  </a:lnTo>
                  <a:lnTo>
                    <a:pt x="252783" y="411874"/>
                  </a:lnTo>
                  <a:lnTo>
                    <a:pt x="1130" y="4118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17BB26CC-419C-01F0-E73A-D948B7D08F0C}"/>
                </a:ext>
              </a:extLst>
            </p:cNvPr>
            <p:cNvSpPr/>
            <p:nvPr/>
          </p:nvSpPr>
          <p:spPr>
            <a:xfrm>
              <a:off x="3870934" y="465670"/>
              <a:ext cx="786714" cy="931332"/>
            </a:xfrm>
            <a:prstGeom prst="parallelogram">
              <a:avLst>
                <a:gd name="adj" fmla="val 761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6DD168-C2FF-581F-2D50-EEA5E5724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283" y="6279986"/>
            <a:ext cx="3505851" cy="365125"/>
          </a:xfrm>
        </p:spPr>
        <p:txBody>
          <a:bodyPr/>
          <a:lstStyle/>
          <a:p>
            <a:r>
              <a:rPr lang="en-US" sz="1800" i="1" dirty="0">
                <a:solidFill>
                  <a:schemeClr val="bg1"/>
                </a:solidFill>
                <a:latin typeface="Franklin Gothic Medium Cond" panose="020B0606030402020204" pitchFamily="34" charset="0"/>
                <a:ea typeface="Open Sans Condensed SemiBold" pitchFamily="2" charset="0"/>
                <a:cs typeface="Open Sans Condensed SemiBold" pitchFamily="2" charset="0"/>
              </a:rPr>
              <a:t>Technology Licensing</a:t>
            </a:r>
            <a:endParaRPr lang="en-US" sz="18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BBDD4E-12A9-440D-24A2-4E4F6655E5C5}"/>
              </a:ext>
            </a:extLst>
          </p:cNvPr>
          <p:cNvSpPr txBox="1"/>
          <p:nvPr/>
        </p:nvSpPr>
        <p:spPr>
          <a:xfrm>
            <a:off x="165590" y="1254711"/>
            <a:ext cx="1121360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9153" indent="-529153">
              <a:spcAft>
                <a:spcPts val="1200"/>
              </a:spcAft>
              <a:buClr>
                <a:srgbClr val="92C83E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SweetTreat-O</a:t>
            </a:r>
            <a:r>
              <a:rPr lang="en-US" sz="1200" baseline="620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TM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B336A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B336A"/>
                </a:solidFill>
                <a:effectLst/>
                <a:uLnTx/>
                <a:uFillTx/>
                <a:latin typeface="Franklin Gothic Medium Cond" panose="020B06060304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B336A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Fuel Gas Sulfur Removal</a:t>
            </a:r>
          </a:p>
          <a:p>
            <a:pPr>
              <a:spcAft>
                <a:spcPts val="1200"/>
              </a:spcAft>
              <a:buClr>
                <a:srgbClr val="92C83E"/>
              </a:buClr>
            </a:pPr>
            <a:endParaRPr lang="en-US" sz="2400" dirty="0">
              <a:solidFill>
                <a:srgbClr val="1B336A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529153" indent="-529153">
              <a:spcAft>
                <a:spcPts val="1200"/>
              </a:spcAft>
              <a:buClr>
                <a:srgbClr val="92C83E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NanoSØRB</a:t>
            </a:r>
            <a:r>
              <a:rPr lang="en-US" sz="1400" baseline="520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TM</a:t>
            </a:r>
            <a:r>
              <a:rPr lang="en-US" sz="24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: LPG, FCC Gasoline and Diesel Sulfur Removal </a:t>
            </a:r>
          </a:p>
        </p:txBody>
      </p:sp>
    </p:spTree>
    <p:extLst>
      <p:ext uri="{BB962C8B-B14F-4D97-AF65-F5344CB8AC3E}">
        <p14:creationId xmlns:p14="http://schemas.microsoft.com/office/powerpoint/2010/main" val="3100351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34BD94E-DEDC-FA33-CA62-2E23D553DCFB}"/>
              </a:ext>
            </a:extLst>
          </p:cNvPr>
          <p:cNvSpPr txBox="1"/>
          <p:nvPr/>
        </p:nvSpPr>
        <p:spPr>
          <a:xfrm>
            <a:off x="157769" y="1056070"/>
            <a:ext cx="7501307" cy="386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defTabSz="1219170">
              <a:spcAft>
                <a:spcPts val="1600"/>
              </a:spcAft>
              <a:buClr>
                <a:srgbClr val="8DC63F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Typically 20-100 ppm S, controlled by amine system.</a:t>
            </a:r>
          </a:p>
          <a:p>
            <a:pPr marL="463539" indent="-463539" defTabSz="1219170">
              <a:spcAft>
                <a:spcPts val="1600"/>
              </a:spcAft>
              <a:buClr>
                <a:srgbClr val="8DC63F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Usually set to meet an overall site emission limit.</a:t>
            </a:r>
          </a:p>
          <a:p>
            <a:pPr marL="463539" indent="-463539" defTabSz="1219170">
              <a:spcAft>
                <a:spcPts val="1600"/>
              </a:spcAft>
              <a:buClr>
                <a:srgbClr val="8DC63F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Primary S species: H</a:t>
            </a:r>
            <a:r>
              <a:rPr lang="en-US" sz="2400" baseline="-250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 and light mercaptans.</a:t>
            </a:r>
            <a:endParaRPr lang="en-US" sz="2400" dirty="0">
              <a:solidFill>
                <a:srgbClr val="1B336A"/>
              </a:solidFill>
              <a:latin typeface="Arial" panose="020B0604020202020204" pitchFamily="34" charset="0"/>
              <a:ea typeface="Open Sans Condensed SemiBold" pitchFamily="2" charset="0"/>
              <a:cs typeface="Arial" panose="020B0604020202020204" pitchFamily="34" charset="0"/>
            </a:endParaRPr>
          </a:p>
          <a:p>
            <a:pPr marL="463539" indent="-463539" defTabSz="1219170">
              <a:spcAft>
                <a:spcPts val="1600"/>
              </a:spcAft>
              <a:buClr>
                <a:srgbClr val="8DC63F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Sulfur compounds convert to SO</a:t>
            </a:r>
            <a:r>
              <a:rPr lang="en-US" sz="2400" baseline="-250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and SO</a:t>
            </a:r>
            <a:r>
              <a:rPr lang="en-US" sz="2400" baseline="-250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  SO</a:t>
            </a:r>
            <a:r>
              <a:rPr lang="en-US" sz="2400" baseline="-250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 </a:t>
            </a:r>
            <a:r>
              <a:rPr lang="en-US" sz="24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reacts</a:t>
            </a:r>
            <a:r>
              <a:rPr lang="en-US" sz="2400" baseline="-250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with water to form H</a:t>
            </a:r>
            <a:r>
              <a:rPr lang="en-US" sz="2400" baseline="-250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SO</a:t>
            </a:r>
            <a:r>
              <a:rPr lang="en-US" sz="2400" baseline="-250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4</a:t>
            </a:r>
            <a:r>
              <a:rPr lang="en-US" sz="24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  <a:p>
            <a:pPr marL="463539" indent="-463539" defTabSz="1219170">
              <a:spcAft>
                <a:spcPts val="1600"/>
              </a:spcAft>
              <a:buClr>
                <a:srgbClr val="8DC63F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To avoid condensation, flue stack is kept at elevated temperature.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D9A326D3-1B85-850C-1B87-E8266F428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753" y="1205044"/>
            <a:ext cx="3562565" cy="253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06371A-B6DB-041A-6A13-5EA679CB1C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9EC859-774B-CC36-7F99-B8CED07E71DE}"/>
              </a:ext>
            </a:extLst>
          </p:cNvPr>
          <p:cNvSpPr txBox="1"/>
          <p:nvPr/>
        </p:nvSpPr>
        <p:spPr>
          <a:xfrm>
            <a:off x="634509" y="228456"/>
            <a:ext cx="919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1B336A"/>
                </a:solidFill>
                <a:latin typeface="Franklin Gothic Medium Cond" panose="020B0606030402020204" pitchFamily="34" charset="0"/>
                <a:ea typeface="Open Sans Condensed SemiBold" pitchFamily="2" charset="0"/>
                <a:cs typeface="Open Sans Condensed SemiBold" pitchFamily="2" charset="0"/>
              </a:rPr>
              <a:t>Fuel Gas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EC9743-B97C-E442-2AB6-AF02BE3FB44E}"/>
              </a:ext>
            </a:extLst>
          </p:cNvPr>
          <p:cNvGrpSpPr/>
          <p:nvPr/>
        </p:nvGrpSpPr>
        <p:grpSpPr>
          <a:xfrm>
            <a:off x="-22377" y="355391"/>
            <a:ext cx="656889" cy="411875"/>
            <a:chOff x="3172281" y="465670"/>
            <a:chExt cx="1485367" cy="931335"/>
          </a:xfrm>
          <a:solidFill>
            <a:srgbClr val="1B336A"/>
          </a:solidFill>
        </p:grpSpPr>
        <p:sp>
          <p:nvSpPr>
            <p:cNvPr id="4" name="Parallelogram 21">
              <a:extLst>
                <a:ext uri="{FF2B5EF4-FFF2-40B4-BE49-F238E27FC236}">
                  <a16:creationId xmlns:a16="http://schemas.microsoft.com/office/drawing/2014/main" id="{2E16A4E2-3791-7CA0-D1B4-556A15B973C8}"/>
                </a:ext>
              </a:extLst>
            </p:cNvPr>
            <p:cNvSpPr/>
            <p:nvPr/>
          </p:nvSpPr>
          <p:spPr>
            <a:xfrm>
              <a:off x="3172281" y="465670"/>
              <a:ext cx="1178735" cy="931335"/>
            </a:xfrm>
            <a:custGeom>
              <a:avLst/>
              <a:gdLst>
                <a:gd name="connsiteX0" fmla="*/ 0 w 520154"/>
                <a:gd name="connsiteY0" fmla="*/ 411874 h 411874"/>
                <a:gd name="connsiteX1" fmla="*/ 268501 w 520154"/>
                <a:gd name="connsiteY1" fmla="*/ 0 h 411874"/>
                <a:gd name="connsiteX2" fmla="*/ 520154 w 520154"/>
                <a:gd name="connsiteY2" fmla="*/ 0 h 411874"/>
                <a:gd name="connsiteX3" fmla="*/ 251653 w 520154"/>
                <a:gd name="connsiteY3" fmla="*/ 411874 h 411874"/>
                <a:gd name="connsiteX4" fmla="*/ 0 w 520154"/>
                <a:gd name="connsiteY4" fmla="*/ 411874 h 411874"/>
                <a:gd name="connsiteX0" fmla="*/ 1130 w 521284"/>
                <a:gd name="connsiteY0" fmla="*/ 411874 h 411874"/>
                <a:gd name="connsiteX1" fmla="*/ 0 w 521284"/>
                <a:gd name="connsiteY1" fmla="*/ 3907 h 411874"/>
                <a:gd name="connsiteX2" fmla="*/ 521284 w 521284"/>
                <a:gd name="connsiteY2" fmla="*/ 0 h 411874"/>
                <a:gd name="connsiteX3" fmla="*/ 252783 w 521284"/>
                <a:gd name="connsiteY3" fmla="*/ 411874 h 411874"/>
                <a:gd name="connsiteX4" fmla="*/ 1130 w 521284"/>
                <a:gd name="connsiteY4" fmla="*/ 411874 h 41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284" h="411874">
                  <a:moveTo>
                    <a:pt x="1130" y="411874"/>
                  </a:moveTo>
                  <a:cubicBezTo>
                    <a:pt x="753" y="275885"/>
                    <a:pt x="377" y="139896"/>
                    <a:pt x="0" y="3907"/>
                  </a:cubicBezTo>
                  <a:lnTo>
                    <a:pt x="521284" y="0"/>
                  </a:lnTo>
                  <a:lnTo>
                    <a:pt x="252783" y="411874"/>
                  </a:lnTo>
                  <a:lnTo>
                    <a:pt x="1130" y="4118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75716187-4366-CC22-8BFA-2AE77A342620}"/>
                </a:ext>
              </a:extLst>
            </p:cNvPr>
            <p:cNvSpPr/>
            <p:nvPr/>
          </p:nvSpPr>
          <p:spPr>
            <a:xfrm>
              <a:off x="3870934" y="465670"/>
              <a:ext cx="786714" cy="931332"/>
            </a:xfrm>
            <a:prstGeom prst="parallelogram">
              <a:avLst>
                <a:gd name="adj" fmla="val 761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A618441-A295-6FCC-309E-CD6D26A7BD55}"/>
              </a:ext>
            </a:extLst>
          </p:cNvPr>
          <p:cNvGrpSpPr/>
          <p:nvPr/>
        </p:nvGrpSpPr>
        <p:grpSpPr>
          <a:xfrm>
            <a:off x="-88557" y="6034169"/>
            <a:ext cx="12369113" cy="931339"/>
            <a:chOff x="-86497" y="5926661"/>
            <a:chExt cx="12369113" cy="9313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BEF59B2-8BB4-100A-64E4-38365BAE698C}"/>
                </a:ext>
              </a:extLst>
            </p:cNvPr>
            <p:cNvSpPr/>
            <p:nvPr/>
          </p:nvSpPr>
          <p:spPr>
            <a:xfrm>
              <a:off x="-86497" y="5926666"/>
              <a:ext cx="12369113" cy="856748"/>
            </a:xfrm>
            <a:prstGeom prst="rect">
              <a:avLst/>
            </a:prstGeom>
            <a:solidFill>
              <a:srgbClr val="1B33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88EA371-179E-A2F5-3789-375A509EC8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6497" y="5926661"/>
              <a:ext cx="12369113" cy="3"/>
            </a:xfrm>
            <a:prstGeom prst="line">
              <a:avLst/>
            </a:prstGeom>
            <a:ln w="85725">
              <a:solidFill>
                <a:srgbClr val="92C8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6ACF254D-CCF1-4500-F7AD-94C472205B51}"/>
                </a:ext>
              </a:extLst>
            </p:cNvPr>
            <p:cNvSpPr/>
            <p:nvPr/>
          </p:nvSpPr>
          <p:spPr>
            <a:xfrm>
              <a:off x="306632" y="5926664"/>
              <a:ext cx="1176179" cy="931335"/>
            </a:xfrm>
            <a:prstGeom prst="parallelogram">
              <a:avLst>
                <a:gd name="adj" fmla="val 65190"/>
              </a:avLst>
            </a:prstGeom>
            <a:solidFill>
              <a:srgbClr val="92C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ABCFF174-CB19-BD75-0820-320FAB1D53A1}"/>
                </a:ext>
              </a:extLst>
            </p:cNvPr>
            <p:cNvSpPr/>
            <p:nvPr/>
          </p:nvSpPr>
          <p:spPr>
            <a:xfrm>
              <a:off x="1002730" y="5926664"/>
              <a:ext cx="786714" cy="931332"/>
            </a:xfrm>
            <a:prstGeom prst="parallelogram">
              <a:avLst>
                <a:gd name="adj" fmla="val 76185"/>
              </a:avLst>
            </a:prstGeom>
            <a:solidFill>
              <a:srgbClr val="92C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FC8415EF-5B8D-72E6-F3AE-00EFACD7B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40" y="6322979"/>
            <a:ext cx="2366315" cy="285300"/>
          </a:xfrm>
          <a:prstGeom prst="rect">
            <a:avLst/>
          </a:prstGeom>
        </p:spPr>
      </p:pic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C95CF3A4-C5BE-1ECA-A04F-A8E0E97F3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283" y="6279986"/>
            <a:ext cx="3505851" cy="365125"/>
          </a:xfrm>
        </p:spPr>
        <p:txBody>
          <a:bodyPr/>
          <a:lstStyle/>
          <a:p>
            <a:r>
              <a:rPr lang="en-US" sz="1800" i="1" dirty="0">
                <a:solidFill>
                  <a:schemeClr val="bg1"/>
                </a:solidFill>
                <a:latin typeface="Franklin Gothic Medium Cond" panose="020B0606030402020204" pitchFamily="34" charset="0"/>
                <a:ea typeface="Open Sans Condensed SemiBold" pitchFamily="2" charset="0"/>
                <a:cs typeface="Open Sans Condensed SemiBold" pitchFamily="2" charset="0"/>
              </a:rPr>
              <a:t>Technology Licensing</a:t>
            </a:r>
            <a:endParaRPr lang="en-US" sz="18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75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F402D82-BBB5-0436-664A-5AF937AA6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87" y="1335629"/>
            <a:ext cx="7833340" cy="43201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FA729E-9621-7E08-B7B6-E7B4055F7844}"/>
              </a:ext>
            </a:extLst>
          </p:cNvPr>
          <p:cNvSpPr txBox="1"/>
          <p:nvPr/>
        </p:nvSpPr>
        <p:spPr>
          <a:xfrm>
            <a:off x="7903578" y="3063181"/>
            <a:ext cx="3976535" cy="2390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Clr>
                <a:srgbClr val="8DC63F"/>
              </a:buClr>
              <a:buFont typeface="Wingdings" panose="05000000000000000000" pitchFamily="2" charset="2"/>
              <a:buChar char="Ø"/>
            </a:pPr>
            <a:r>
              <a:rPr lang="en-US" sz="1867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Robust, but inefficient energy utilization operation due to deliberate high stack outlet temperature. </a:t>
            </a:r>
          </a:p>
          <a:p>
            <a:pPr marL="380990" indent="-380990">
              <a:buClr>
                <a:srgbClr val="8DC63F"/>
              </a:buClr>
              <a:buFont typeface="Wingdings" panose="05000000000000000000" pitchFamily="2" charset="2"/>
              <a:buChar char="Ø"/>
            </a:pPr>
            <a:endParaRPr lang="en-US" sz="1867" dirty="0">
              <a:solidFill>
                <a:srgbClr val="1B336A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80990" indent="-380990">
              <a:buClr>
                <a:srgbClr val="8DC63F"/>
              </a:buClr>
              <a:buFont typeface="Wingdings" panose="05000000000000000000" pitchFamily="2" charset="2"/>
              <a:buChar char="Ø"/>
            </a:pPr>
            <a:r>
              <a:rPr lang="en-US" sz="1867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60 deg C window of heat recovery possible across Air Preheater.</a:t>
            </a:r>
            <a:endParaRPr lang="en-US" sz="2133" dirty="0">
              <a:solidFill>
                <a:srgbClr val="1B336A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690423-4834-74F1-92D7-FE05C911B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2F7706-7881-606B-6945-DF14FA3FAED0}"/>
              </a:ext>
            </a:extLst>
          </p:cNvPr>
          <p:cNvSpPr txBox="1"/>
          <p:nvPr/>
        </p:nvSpPr>
        <p:spPr>
          <a:xfrm>
            <a:off x="634509" y="228456"/>
            <a:ext cx="919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1B336A"/>
                </a:solidFill>
                <a:latin typeface="Franklin Gothic Medium Cond" panose="020B0606030402020204" pitchFamily="34" charset="0"/>
                <a:ea typeface="Open Sans Condensed SemiBold" pitchFamily="2" charset="0"/>
                <a:cs typeface="Open Sans Condensed SemiBold" pitchFamily="2" charset="0"/>
              </a:rPr>
              <a:t>Example of Air Pre-heater Operation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DD048D-3CC1-DEB7-951C-586749E705A2}"/>
              </a:ext>
            </a:extLst>
          </p:cNvPr>
          <p:cNvGrpSpPr/>
          <p:nvPr/>
        </p:nvGrpSpPr>
        <p:grpSpPr>
          <a:xfrm>
            <a:off x="-22377" y="355391"/>
            <a:ext cx="656889" cy="411875"/>
            <a:chOff x="3172281" y="465670"/>
            <a:chExt cx="1485367" cy="931335"/>
          </a:xfrm>
          <a:solidFill>
            <a:srgbClr val="1B336A"/>
          </a:solidFill>
        </p:grpSpPr>
        <p:sp>
          <p:nvSpPr>
            <p:cNvPr id="4" name="Parallelogram 21">
              <a:extLst>
                <a:ext uri="{FF2B5EF4-FFF2-40B4-BE49-F238E27FC236}">
                  <a16:creationId xmlns:a16="http://schemas.microsoft.com/office/drawing/2014/main" id="{6A0347AD-9B52-8102-030B-41158FFF85D4}"/>
                </a:ext>
              </a:extLst>
            </p:cNvPr>
            <p:cNvSpPr/>
            <p:nvPr/>
          </p:nvSpPr>
          <p:spPr>
            <a:xfrm>
              <a:off x="3172281" y="465670"/>
              <a:ext cx="1178735" cy="931335"/>
            </a:xfrm>
            <a:custGeom>
              <a:avLst/>
              <a:gdLst>
                <a:gd name="connsiteX0" fmla="*/ 0 w 520154"/>
                <a:gd name="connsiteY0" fmla="*/ 411874 h 411874"/>
                <a:gd name="connsiteX1" fmla="*/ 268501 w 520154"/>
                <a:gd name="connsiteY1" fmla="*/ 0 h 411874"/>
                <a:gd name="connsiteX2" fmla="*/ 520154 w 520154"/>
                <a:gd name="connsiteY2" fmla="*/ 0 h 411874"/>
                <a:gd name="connsiteX3" fmla="*/ 251653 w 520154"/>
                <a:gd name="connsiteY3" fmla="*/ 411874 h 411874"/>
                <a:gd name="connsiteX4" fmla="*/ 0 w 520154"/>
                <a:gd name="connsiteY4" fmla="*/ 411874 h 411874"/>
                <a:gd name="connsiteX0" fmla="*/ 1130 w 521284"/>
                <a:gd name="connsiteY0" fmla="*/ 411874 h 411874"/>
                <a:gd name="connsiteX1" fmla="*/ 0 w 521284"/>
                <a:gd name="connsiteY1" fmla="*/ 3907 h 411874"/>
                <a:gd name="connsiteX2" fmla="*/ 521284 w 521284"/>
                <a:gd name="connsiteY2" fmla="*/ 0 h 411874"/>
                <a:gd name="connsiteX3" fmla="*/ 252783 w 521284"/>
                <a:gd name="connsiteY3" fmla="*/ 411874 h 411874"/>
                <a:gd name="connsiteX4" fmla="*/ 1130 w 521284"/>
                <a:gd name="connsiteY4" fmla="*/ 411874 h 41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284" h="411874">
                  <a:moveTo>
                    <a:pt x="1130" y="411874"/>
                  </a:moveTo>
                  <a:cubicBezTo>
                    <a:pt x="753" y="275885"/>
                    <a:pt x="377" y="139896"/>
                    <a:pt x="0" y="3907"/>
                  </a:cubicBezTo>
                  <a:lnTo>
                    <a:pt x="521284" y="0"/>
                  </a:lnTo>
                  <a:lnTo>
                    <a:pt x="252783" y="411874"/>
                  </a:lnTo>
                  <a:lnTo>
                    <a:pt x="1130" y="4118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6652D39C-2BE0-E950-BA67-ECBA86F1EE84}"/>
                </a:ext>
              </a:extLst>
            </p:cNvPr>
            <p:cNvSpPr/>
            <p:nvPr/>
          </p:nvSpPr>
          <p:spPr>
            <a:xfrm>
              <a:off x="3870934" y="465670"/>
              <a:ext cx="786714" cy="931332"/>
            </a:xfrm>
            <a:prstGeom prst="parallelogram">
              <a:avLst>
                <a:gd name="adj" fmla="val 761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FECA704-8A3B-F4DA-4C28-DE36945B5C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E220613-B729-8D5A-FC9D-D0191B327D2E}"/>
              </a:ext>
            </a:extLst>
          </p:cNvPr>
          <p:cNvGrpSpPr/>
          <p:nvPr/>
        </p:nvGrpSpPr>
        <p:grpSpPr>
          <a:xfrm>
            <a:off x="-88557" y="6034169"/>
            <a:ext cx="12369113" cy="931339"/>
            <a:chOff x="-86497" y="5926661"/>
            <a:chExt cx="12369113" cy="93133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26E297-5C7A-E8BC-BE19-2DBEE0347FC6}"/>
                </a:ext>
              </a:extLst>
            </p:cNvPr>
            <p:cNvSpPr/>
            <p:nvPr/>
          </p:nvSpPr>
          <p:spPr>
            <a:xfrm>
              <a:off x="-86497" y="5926666"/>
              <a:ext cx="12369113" cy="856748"/>
            </a:xfrm>
            <a:prstGeom prst="rect">
              <a:avLst/>
            </a:prstGeom>
            <a:solidFill>
              <a:srgbClr val="1B33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7F5677C-B6CC-495E-631D-6382AAF454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6497" y="5926661"/>
              <a:ext cx="12369113" cy="3"/>
            </a:xfrm>
            <a:prstGeom prst="line">
              <a:avLst/>
            </a:prstGeom>
            <a:ln w="85725">
              <a:solidFill>
                <a:srgbClr val="92C8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7ED2F56B-2CEA-03F3-C9F3-3310C95ACF83}"/>
                </a:ext>
              </a:extLst>
            </p:cNvPr>
            <p:cNvSpPr/>
            <p:nvPr/>
          </p:nvSpPr>
          <p:spPr>
            <a:xfrm>
              <a:off x="306632" y="5926664"/>
              <a:ext cx="1176179" cy="931335"/>
            </a:xfrm>
            <a:prstGeom prst="parallelogram">
              <a:avLst>
                <a:gd name="adj" fmla="val 65190"/>
              </a:avLst>
            </a:prstGeom>
            <a:solidFill>
              <a:srgbClr val="92C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3108CEB-96E5-1B9F-7E72-9CC6E47A554A}"/>
                </a:ext>
              </a:extLst>
            </p:cNvPr>
            <p:cNvSpPr/>
            <p:nvPr/>
          </p:nvSpPr>
          <p:spPr>
            <a:xfrm>
              <a:off x="1002730" y="5926664"/>
              <a:ext cx="786714" cy="931332"/>
            </a:xfrm>
            <a:prstGeom prst="parallelogram">
              <a:avLst>
                <a:gd name="adj" fmla="val 76185"/>
              </a:avLst>
            </a:prstGeom>
            <a:solidFill>
              <a:srgbClr val="92C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7CC98E73-6662-60E9-7AD3-0CCED2E290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40" y="6322979"/>
            <a:ext cx="2366315" cy="285300"/>
          </a:xfrm>
          <a:prstGeom prst="rect">
            <a:avLst/>
          </a:prstGeom>
        </p:spPr>
      </p:pic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5234E551-703B-B5C4-3BC4-4B9075E09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283" y="6279986"/>
            <a:ext cx="3505851" cy="365125"/>
          </a:xfrm>
        </p:spPr>
        <p:txBody>
          <a:bodyPr/>
          <a:lstStyle/>
          <a:p>
            <a:r>
              <a:rPr lang="en-US" sz="1800" i="1" dirty="0">
                <a:solidFill>
                  <a:schemeClr val="bg1"/>
                </a:solidFill>
                <a:latin typeface="Franklin Gothic Medium Cond" panose="020B0606030402020204" pitchFamily="34" charset="0"/>
                <a:ea typeface="Open Sans Condensed SemiBold" pitchFamily="2" charset="0"/>
                <a:cs typeface="Open Sans Condensed SemiBold" pitchFamily="2" charset="0"/>
              </a:rPr>
              <a:t>Technology Licensing</a:t>
            </a:r>
            <a:endParaRPr lang="en-US" sz="18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9D4C3AC-F730-37DA-DC90-E30EB10D20E2}"/>
              </a:ext>
            </a:extLst>
          </p:cNvPr>
          <p:cNvSpPr/>
          <p:nvPr/>
        </p:nvSpPr>
        <p:spPr>
          <a:xfrm rot="18577028">
            <a:off x="5665512" y="2380931"/>
            <a:ext cx="654308" cy="2651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B00E5C-059C-61F7-DBD5-19682CC8F89D}"/>
              </a:ext>
            </a:extLst>
          </p:cNvPr>
          <p:cNvSpPr txBox="1"/>
          <p:nvPr/>
        </p:nvSpPr>
        <p:spPr>
          <a:xfrm>
            <a:off x="6219343" y="1732484"/>
            <a:ext cx="2009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Artificially</a:t>
            </a:r>
          </a:p>
          <a:p>
            <a:r>
              <a:rPr lang="en-US" b="1" dirty="0">
                <a:solidFill>
                  <a:srgbClr val="FF0000"/>
                </a:solidFill>
              </a:rPr>
              <a:t>Kept  high </a:t>
            </a:r>
          </a:p>
        </p:txBody>
      </p:sp>
    </p:spTree>
    <p:extLst>
      <p:ext uri="{BB962C8B-B14F-4D97-AF65-F5344CB8AC3E}">
        <p14:creationId xmlns:p14="http://schemas.microsoft.com/office/powerpoint/2010/main" val="2609928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FA7674-319D-A993-6A8F-39A4D08C15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6A9BCB4-B8B8-9F07-FD27-8F4BA165F700}"/>
              </a:ext>
            </a:extLst>
          </p:cNvPr>
          <p:cNvSpPr txBox="1"/>
          <p:nvPr/>
        </p:nvSpPr>
        <p:spPr>
          <a:xfrm>
            <a:off x="7776458" y="3547057"/>
            <a:ext cx="4312676" cy="1528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Clr>
                <a:srgbClr val="1B336A"/>
              </a:buClr>
              <a:buFont typeface="Wingdings" panose="05000000000000000000" pitchFamily="2" charset="2"/>
              <a:buChar char="Ø"/>
            </a:pPr>
            <a:r>
              <a:rPr lang="en-US" sz="1867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4-6% overall energy savings </a:t>
            </a:r>
          </a:p>
          <a:p>
            <a:pPr marL="380990" indent="-380990">
              <a:buClr>
                <a:srgbClr val="1B336A"/>
              </a:buClr>
              <a:buFont typeface="Wingdings" panose="05000000000000000000" pitchFamily="2" charset="2"/>
              <a:buChar char="Ø"/>
            </a:pPr>
            <a:endParaRPr lang="en-US" sz="1867" dirty="0">
              <a:solidFill>
                <a:srgbClr val="00000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80990" indent="-380990">
              <a:buClr>
                <a:srgbClr val="1B336A"/>
              </a:buClr>
              <a:buFont typeface="Wingdings" panose="05000000000000000000" pitchFamily="2" charset="2"/>
              <a:buChar char="Ø"/>
            </a:pPr>
            <a:r>
              <a:rPr lang="en-US" sz="1867" b="1" dirty="0">
                <a:solidFill>
                  <a:srgbClr val="0099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System Payback period &lt; 1 year </a:t>
            </a:r>
          </a:p>
          <a:p>
            <a:pPr marL="380990" indent="-380990">
              <a:buClr>
                <a:srgbClr val="1B336A"/>
              </a:buClr>
              <a:buFont typeface="Wingdings" panose="05000000000000000000" pitchFamily="2" charset="2"/>
              <a:buChar char="Ø"/>
            </a:pPr>
            <a:endParaRPr lang="en-US" sz="1867" b="1" dirty="0">
              <a:solidFill>
                <a:srgbClr val="00990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80990" indent="-380990">
              <a:buClr>
                <a:srgbClr val="1B336A"/>
              </a:buClr>
              <a:buFont typeface="Wingdings" panose="05000000000000000000" pitchFamily="2" charset="2"/>
              <a:buChar char="Ø"/>
            </a:pPr>
            <a:r>
              <a:rPr lang="en-US" sz="1867" b="1" dirty="0">
                <a:solidFill>
                  <a:srgbClr val="0099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Minimal CO</a:t>
            </a:r>
            <a:r>
              <a:rPr lang="en-US" sz="1867" b="1" baseline="-25000" dirty="0">
                <a:solidFill>
                  <a:srgbClr val="0099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r>
              <a:rPr lang="en-US" sz="1867" b="1" dirty="0">
                <a:solidFill>
                  <a:srgbClr val="0099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and SO</a:t>
            </a:r>
            <a:r>
              <a:rPr lang="en-US" sz="1867" b="1" baseline="-25000" dirty="0">
                <a:solidFill>
                  <a:srgbClr val="0099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r>
              <a:rPr lang="en-US" sz="1867" b="1" dirty="0">
                <a:solidFill>
                  <a:srgbClr val="0099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emissions </a:t>
            </a:r>
            <a:endParaRPr lang="en-US" sz="2133" dirty="0">
              <a:solidFill>
                <a:srgbClr val="000000"/>
              </a:solidFill>
            </a:endParaRPr>
          </a:p>
        </p:txBody>
      </p:sp>
      <p:pic>
        <p:nvPicPr>
          <p:cNvPr id="365" name="Picture 364">
            <a:extLst>
              <a:ext uri="{FF2B5EF4-FFF2-40B4-BE49-F238E27FC236}">
                <a16:creationId xmlns:a16="http://schemas.microsoft.com/office/drawing/2014/main" id="{CDF1F161-10B1-5AB7-B16F-3C455917A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07" y="1163592"/>
            <a:ext cx="8164166" cy="41894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1A7A94-2BB1-8876-14A8-B5A3C2055C53}"/>
              </a:ext>
            </a:extLst>
          </p:cNvPr>
          <p:cNvSpPr txBox="1"/>
          <p:nvPr/>
        </p:nvSpPr>
        <p:spPr>
          <a:xfrm>
            <a:off x="634509" y="228456"/>
            <a:ext cx="919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1B336A"/>
                </a:solidFill>
                <a:latin typeface="Franklin Gothic Medium Cond" panose="020B0606030402020204" pitchFamily="34" charset="0"/>
                <a:ea typeface="Open Sans Condensed SemiBold" pitchFamily="2" charset="0"/>
                <a:cs typeface="Open Sans Condensed SemiBold" pitchFamily="2" charset="0"/>
              </a:rPr>
              <a:t> Air Pre-heater Optimized Operation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6DAF82-278E-A34F-F003-CCA6474A3F54}"/>
              </a:ext>
            </a:extLst>
          </p:cNvPr>
          <p:cNvGrpSpPr/>
          <p:nvPr/>
        </p:nvGrpSpPr>
        <p:grpSpPr>
          <a:xfrm>
            <a:off x="-22377" y="355391"/>
            <a:ext cx="656889" cy="411875"/>
            <a:chOff x="3172281" y="465670"/>
            <a:chExt cx="1485367" cy="931335"/>
          </a:xfrm>
          <a:solidFill>
            <a:srgbClr val="1B336A"/>
          </a:solidFill>
        </p:grpSpPr>
        <p:sp>
          <p:nvSpPr>
            <p:cNvPr id="4" name="Parallelogram 21">
              <a:extLst>
                <a:ext uri="{FF2B5EF4-FFF2-40B4-BE49-F238E27FC236}">
                  <a16:creationId xmlns:a16="http://schemas.microsoft.com/office/drawing/2014/main" id="{30D7BF17-81BE-E937-AA38-4C01B1278EC4}"/>
                </a:ext>
              </a:extLst>
            </p:cNvPr>
            <p:cNvSpPr/>
            <p:nvPr/>
          </p:nvSpPr>
          <p:spPr>
            <a:xfrm>
              <a:off x="3172281" y="465670"/>
              <a:ext cx="1178735" cy="931335"/>
            </a:xfrm>
            <a:custGeom>
              <a:avLst/>
              <a:gdLst>
                <a:gd name="connsiteX0" fmla="*/ 0 w 520154"/>
                <a:gd name="connsiteY0" fmla="*/ 411874 h 411874"/>
                <a:gd name="connsiteX1" fmla="*/ 268501 w 520154"/>
                <a:gd name="connsiteY1" fmla="*/ 0 h 411874"/>
                <a:gd name="connsiteX2" fmla="*/ 520154 w 520154"/>
                <a:gd name="connsiteY2" fmla="*/ 0 h 411874"/>
                <a:gd name="connsiteX3" fmla="*/ 251653 w 520154"/>
                <a:gd name="connsiteY3" fmla="*/ 411874 h 411874"/>
                <a:gd name="connsiteX4" fmla="*/ 0 w 520154"/>
                <a:gd name="connsiteY4" fmla="*/ 411874 h 411874"/>
                <a:gd name="connsiteX0" fmla="*/ 1130 w 521284"/>
                <a:gd name="connsiteY0" fmla="*/ 411874 h 411874"/>
                <a:gd name="connsiteX1" fmla="*/ 0 w 521284"/>
                <a:gd name="connsiteY1" fmla="*/ 3907 h 411874"/>
                <a:gd name="connsiteX2" fmla="*/ 521284 w 521284"/>
                <a:gd name="connsiteY2" fmla="*/ 0 h 411874"/>
                <a:gd name="connsiteX3" fmla="*/ 252783 w 521284"/>
                <a:gd name="connsiteY3" fmla="*/ 411874 h 411874"/>
                <a:gd name="connsiteX4" fmla="*/ 1130 w 521284"/>
                <a:gd name="connsiteY4" fmla="*/ 411874 h 41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284" h="411874">
                  <a:moveTo>
                    <a:pt x="1130" y="411874"/>
                  </a:moveTo>
                  <a:cubicBezTo>
                    <a:pt x="753" y="275885"/>
                    <a:pt x="377" y="139896"/>
                    <a:pt x="0" y="3907"/>
                  </a:cubicBezTo>
                  <a:lnTo>
                    <a:pt x="521284" y="0"/>
                  </a:lnTo>
                  <a:lnTo>
                    <a:pt x="252783" y="411874"/>
                  </a:lnTo>
                  <a:lnTo>
                    <a:pt x="1130" y="4118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66AA9DD0-C0F7-F7D1-8799-908E85A32500}"/>
                </a:ext>
              </a:extLst>
            </p:cNvPr>
            <p:cNvSpPr/>
            <p:nvPr/>
          </p:nvSpPr>
          <p:spPr>
            <a:xfrm>
              <a:off x="3870934" y="465670"/>
              <a:ext cx="786714" cy="931332"/>
            </a:xfrm>
            <a:prstGeom prst="parallelogram">
              <a:avLst>
                <a:gd name="adj" fmla="val 761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B44DF17-3610-0B8F-2AB9-133411F82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844560-3C25-35C0-F443-B8B4662657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D7647F-EAB5-B3C1-36AA-4129DEDC79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2FC6787-C11B-3715-A274-05C739BB9B52}"/>
              </a:ext>
            </a:extLst>
          </p:cNvPr>
          <p:cNvGrpSpPr/>
          <p:nvPr/>
        </p:nvGrpSpPr>
        <p:grpSpPr>
          <a:xfrm>
            <a:off x="-88557" y="6034169"/>
            <a:ext cx="12369113" cy="931339"/>
            <a:chOff x="-86497" y="5926661"/>
            <a:chExt cx="12369113" cy="93133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1738C8-B54C-999A-11EA-72B6EBAF6231}"/>
                </a:ext>
              </a:extLst>
            </p:cNvPr>
            <p:cNvSpPr/>
            <p:nvPr/>
          </p:nvSpPr>
          <p:spPr>
            <a:xfrm>
              <a:off x="-86497" y="5926666"/>
              <a:ext cx="12369113" cy="856748"/>
            </a:xfrm>
            <a:prstGeom prst="rect">
              <a:avLst/>
            </a:prstGeom>
            <a:solidFill>
              <a:srgbClr val="1B33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EC1423E-A950-D2ED-801E-625C552911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6497" y="5926661"/>
              <a:ext cx="12369113" cy="3"/>
            </a:xfrm>
            <a:prstGeom prst="line">
              <a:avLst/>
            </a:prstGeom>
            <a:ln w="85725">
              <a:solidFill>
                <a:srgbClr val="92C8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F2A9E989-C0BE-DDB1-170E-E9DD93E5F782}"/>
                </a:ext>
              </a:extLst>
            </p:cNvPr>
            <p:cNvSpPr/>
            <p:nvPr/>
          </p:nvSpPr>
          <p:spPr>
            <a:xfrm>
              <a:off x="306632" y="5926664"/>
              <a:ext cx="1176179" cy="931335"/>
            </a:xfrm>
            <a:prstGeom prst="parallelogram">
              <a:avLst>
                <a:gd name="adj" fmla="val 65190"/>
              </a:avLst>
            </a:prstGeom>
            <a:solidFill>
              <a:srgbClr val="92C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6CEA6902-F776-3695-AE4C-2ABA7B3D38DD}"/>
                </a:ext>
              </a:extLst>
            </p:cNvPr>
            <p:cNvSpPr/>
            <p:nvPr/>
          </p:nvSpPr>
          <p:spPr>
            <a:xfrm>
              <a:off x="1002730" y="5926664"/>
              <a:ext cx="786714" cy="931332"/>
            </a:xfrm>
            <a:prstGeom prst="parallelogram">
              <a:avLst>
                <a:gd name="adj" fmla="val 76185"/>
              </a:avLst>
            </a:prstGeom>
            <a:solidFill>
              <a:srgbClr val="92C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F289F81-EF01-2FBE-5F0A-ADE055EC1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40" y="6322979"/>
            <a:ext cx="2366315" cy="285300"/>
          </a:xfrm>
          <a:prstGeom prst="rect">
            <a:avLst/>
          </a:prstGeom>
        </p:spPr>
      </p:pic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90F16B2F-CB06-0003-31C4-F83485A67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283" y="6279986"/>
            <a:ext cx="3505851" cy="365125"/>
          </a:xfrm>
        </p:spPr>
        <p:txBody>
          <a:bodyPr/>
          <a:lstStyle/>
          <a:p>
            <a:r>
              <a:rPr lang="en-US" sz="1800" i="1" dirty="0">
                <a:solidFill>
                  <a:schemeClr val="bg1"/>
                </a:solidFill>
                <a:latin typeface="Franklin Gothic Medium Cond" panose="020B0606030402020204" pitchFamily="34" charset="0"/>
                <a:ea typeface="Open Sans Condensed SemiBold" pitchFamily="2" charset="0"/>
                <a:cs typeface="Open Sans Condensed SemiBold" pitchFamily="2" charset="0"/>
              </a:rPr>
              <a:t>Technology Licensing</a:t>
            </a:r>
            <a:endParaRPr lang="en-US" sz="18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559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veral green tanks in a field">
            <a:extLst>
              <a:ext uri="{FF2B5EF4-FFF2-40B4-BE49-F238E27FC236}">
                <a16:creationId xmlns:a16="http://schemas.microsoft.com/office/drawing/2014/main" id="{3207ABC1-CBC4-814B-C771-70AECD3035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25274" y1="9814" x2="76700" y2="28070"/>
                        <a14:backgroundMark x1="76700" y1="28070" x2="70632" y2="30318"/>
                        <a14:backgroundMark x1="70632" y1="30318" x2="28692" y2="18421"/>
                        <a14:backgroundMark x1="28692" y1="18421" x2="24360" y2="15378"/>
                        <a14:backgroundMark x1="24360" y1="15378" x2="26096" y2="10581"/>
                        <a14:backgroundMark x1="79221" y1="70970" x2="79934" y2="70504"/>
                        <a14:backgroundMark x1="24360" y1="66064" x2="24360" y2="66064"/>
                        <a14:backgroundMark x1="37427" y1="66667" x2="37427" y2="66667"/>
                        <a14:backgroundMark x1="40186" y1="59923" x2="40186" y2="59923"/>
                        <a14:backgroundMark x1="40186" y1="62527" x2="40186" y2="62527"/>
                        <a14:backgroundMark x1="39894" y1="65899" x2="39894" y2="65899"/>
                        <a14:backgroundMark x1="37226" y1="67133" x2="37226" y2="67133"/>
                        <a14:backgroundMark x1="37135" y1="66968" x2="37135" y2="66968"/>
                        <a14:backgroundMark x1="36001" y1="65899" x2="36312" y2="66201"/>
                        <a14:backgroundMark x1="38450" y1="62692" x2="38450" y2="62692"/>
                        <a14:backgroundMark x1="56122" y1="63130" x2="56122" y2="63130"/>
                        <a14:backgroundMark x1="56031" y1="65433" x2="56031" y2="65433"/>
                        <a14:backgroundMark x1="56542" y1="67736" x2="56542" y2="67736"/>
                        <a14:backgroundMark x1="67361" y1="62692" x2="67361" y2="62692"/>
                        <a14:backgroundMark x1="75548" y1="72039" x2="75548" y2="7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27" t="19311" r="16488" b="12491"/>
          <a:stretch/>
        </p:blipFill>
        <p:spPr>
          <a:xfrm>
            <a:off x="6934015" y="887956"/>
            <a:ext cx="4911733" cy="3425896"/>
          </a:xfrm>
          <a:prstGeom prst="rect">
            <a:avLst/>
          </a:prstGeom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AC86B6BE-40D3-4673-E650-2F034DB35A29}"/>
              </a:ext>
            </a:extLst>
          </p:cNvPr>
          <p:cNvSpPr/>
          <p:nvPr/>
        </p:nvSpPr>
        <p:spPr>
          <a:xfrm rot="16200000">
            <a:off x="9235403" y="2359857"/>
            <a:ext cx="385871" cy="4452047"/>
          </a:xfrm>
          <a:prstGeom prst="leftBrace">
            <a:avLst>
              <a:gd name="adj1" fmla="val 40514"/>
              <a:gd name="adj2" fmla="val 51775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732E84-8E29-BA93-03DC-6C3A4CCA7BC8}"/>
              </a:ext>
            </a:extLst>
          </p:cNvPr>
          <p:cNvSpPr txBox="1"/>
          <p:nvPr/>
        </p:nvSpPr>
        <p:spPr>
          <a:xfrm>
            <a:off x="7125251" y="4778815"/>
            <a:ext cx="460617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EF7622"/>
                </a:solidFill>
              </a:rPr>
              <a:t>Minimal Pressure Drop (&lt;2 psi)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CF32C8-5685-4F91-9AA1-5D0BE4388378}"/>
              </a:ext>
            </a:extLst>
          </p:cNvPr>
          <p:cNvSpPr txBox="1"/>
          <p:nvPr/>
        </p:nvSpPr>
        <p:spPr>
          <a:xfrm>
            <a:off x="634509" y="1205915"/>
            <a:ext cx="5892801" cy="4031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Clr>
                <a:srgbClr val="8DC63F"/>
              </a:buClr>
              <a:buFont typeface="Wingdings" panose="05000000000000000000" pitchFamily="2" charset="2"/>
              <a:buChar char="Ø"/>
            </a:pPr>
            <a:r>
              <a:rPr lang="en-US" sz="2133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Proprietary mixed metal oxide- hydroxide based solid adsorbent for H</a:t>
            </a:r>
            <a:r>
              <a:rPr lang="en-US" sz="2133" baseline="-250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r>
              <a:rPr lang="en-US" sz="2133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 and light mercaptan removal. </a:t>
            </a:r>
          </a:p>
          <a:p>
            <a:pPr marL="380990" indent="-380990">
              <a:buClr>
                <a:srgbClr val="8DC63F"/>
              </a:buClr>
              <a:buFont typeface="Wingdings" panose="05000000000000000000" pitchFamily="2" charset="2"/>
              <a:buChar char="Ø"/>
            </a:pPr>
            <a:endParaRPr lang="en-US" sz="2133" dirty="0">
              <a:solidFill>
                <a:srgbClr val="1B336A"/>
              </a:solidFill>
            </a:endParaRPr>
          </a:p>
          <a:p>
            <a:pPr marL="380990" indent="-380990">
              <a:buClr>
                <a:srgbClr val="8DC63F"/>
              </a:buClr>
              <a:buFont typeface="Wingdings" panose="05000000000000000000" pitchFamily="2" charset="2"/>
              <a:buChar char="Ø"/>
            </a:pPr>
            <a:r>
              <a:rPr lang="en-US" sz="2133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Exceptionally high H</a:t>
            </a:r>
            <a:r>
              <a:rPr lang="en-US" sz="2133" baseline="-250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r>
              <a:rPr lang="en-US" sz="2133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 removal capacity: </a:t>
            </a:r>
            <a:r>
              <a:rPr lang="en-US" sz="2133" i="1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120 </a:t>
            </a:r>
            <a:r>
              <a:rPr lang="en-US" sz="2133" i="1" dirty="0" err="1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wt</a:t>
            </a:r>
            <a:r>
              <a:rPr lang="en-US" sz="2133" i="1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% loading! </a:t>
            </a:r>
          </a:p>
          <a:p>
            <a:pPr marL="380990" indent="-380990">
              <a:buClr>
                <a:srgbClr val="8DC63F"/>
              </a:buClr>
              <a:buFont typeface="Wingdings" panose="05000000000000000000" pitchFamily="2" charset="2"/>
              <a:buChar char="Ø"/>
            </a:pPr>
            <a:endParaRPr lang="en-US" sz="2133" dirty="0">
              <a:solidFill>
                <a:srgbClr val="1B336A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80990" indent="-380990">
              <a:buClr>
                <a:srgbClr val="8DC63F"/>
              </a:buClr>
              <a:buFont typeface="Wingdings" panose="05000000000000000000" pitchFamily="2" charset="2"/>
              <a:buChar char="Ø"/>
            </a:pPr>
            <a:r>
              <a:rPr lang="en-US" sz="2133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Optimal combination of different media achieves &lt;1 </a:t>
            </a:r>
            <a:r>
              <a:rPr lang="en-US" sz="2133" dirty="0" err="1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ppmv</a:t>
            </a:r>
            <a:r>
              <a:rPr lang="en-US" sz="2133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TOTAL S. </a:t>
            </a:r>
          </a:p>
          <a:p>
            <a:pPr marL="380990" indent="-380990">
              <a:buClr>
                <a:srgbClr val="8DC63F"/>
              </a:buClr>
              <a:buFont typeface="Wingdings" panose="05000000000000000000" pitchFamily="2" charset="2"/>
              <a:buChar char="Ø"/>
            </a:pPr>
            <a:endParaRPr lang="en-US" sz="2133" dirty="0">
              <a:solidFill>
                <a:srgbClr val="1B336A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80990" indent="-380990">
              <a:buClr>
                <a:srgbClr val="8DC63F"/>
              </a:buClr>
              <a:buFont typeface="Wingdings" panose="05000000000000000000" pitchFamily="2" charset="2"/>
              <a:buChar char="Ø"/>
            </a:pPr>
            <a:r>
              <a:rPr lang="en-US" sz="2133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Expected Acid Dewpoint at &lt;1 </a:t>
            </a:r>
            <a:r>
              <a:rPr lang="en-US" sz="2133" dirty="0" err="1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ppmv</a:t>
            </a:r>
            <a:r>
              <a:rPr lang="en-US" sz="2133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TOTAL S in Fuel Gas: 75-85 deg C.</a:t>
            </a:r>
            <a:endParaRPr lang="en-US" sz="2133" dirty="0">
              <a:solidFill>
                <a:srgbClr val="1B336A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FA7674-319D-A993-6A8F-39A4D08C15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3996C5-4205-6207-468F-6437BA8035A9}"/>
              </a:ext>
            </a:extLst>
          </p:cNvPr>
          <p:cNvSpPr txBox="1"/>
          <p:nvPr/>
        </p:nvSpPr>
        <p:spPr>
          <a:xfrm>
            <a:off x="634509" y="228456"/>
            <a:ext cx="919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1B336A"/>
                </a:solidFill>
                <a:latin typeface="Franklin Gothic Medium Cond" panose="020B0606030402020204" pitchFamily="34" charset="0"/>
                <a:ea typeface="Open Sans Condensed SemiBold" pitchFamily="2" charset="0"/>
                <a:cs typeface="Open Sans Condensed SemiBold" pitchFamily="2" charset="0"/>
              </a:rPr>
              <a:t>SweetTreat-O™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C5794E-1ED1-9BA0-0404-4DA9B78C276D}"/>
              </a:ext>
            </a:extLst>
          </p:cNvPr>
          <p:cNvGrpSpPr/>
          <p:nvPr/>
        </p:nvGrpSpPr>
        <p:grpSpPr>
          <a:xfrm>
            <a:off x="-22377" y="355391"/>
            <a:ext cx="656889" cy="411875"/>
            <a:chOff x="3172281" y="465670"/>
            <a:chExt cx="1485367" cy="931335"/>
          </a:xfrm>
          <a:solidFill>
            <a:srgbClr val="1B336A"/>
          </a:solidFill>
        </p:grpSpPr>
        <p:sp>
          <p:nvSpPr>
            <p:cNvPr id="14" name="Parallelogram 21">
              <a:extLst>
                <a:ext uri="{FF2B5EF4-FFF2-40B4-BE49-F238E27FC236}">
                  <a16:creationId xmlns:a16="http://schemas.microsoft.com/office/drawing/2014/main" id="{89699C84-6575-D3F2-165E-29EA2426AC63}"/>
                </a:ext>
              </a:extLst>
            </p:cNvPr>
            <p:cNvSpPr/>
            <p:nvPr/>
          </p:nvSpPr>
          <p:spPr>
            <a:xfrm>
              <a:off x="3172281" y="465670"/>
              <a:ext cx="1178735" cy="931335"/>
            </a:xfrm>
            <a:custGeom>
              <a:avLst/>
              <a:gdLst>
                <a:gd name="connsiteX0" fmla="*/ 0 w 520154"/>
                <a:gd name="connsiteY0" fmla="*/ 411874 h 411874"/>
                <a:gd name="connsiteX1" fmla="*/ 268501 w 520154"/>
                <a:gd name="connsiteY1" fmla="*/ 0 h 411874"/>
                <a:gd name="connsiteX2" fmla="*/ 520154 w 520154"/>
                <a:gd name="connsiteY2" fmla="*/ 0 h 411874"/>
                <a:gd name="connsiteX3" fmla="*/ 251653 w 520154"/>
                <a:gd name="connsiteY3" fmla="*/ 411874 h 411874"/>
                <a:gd name="connsiteX4" fmla="*/ 0 w 520154"/>
                <a:gd name="connsiteY4" fmla="*/ 411874 h 411874"/>
                <a:gd name="connsiteX0" fmla="*/ 1130 w 521284"/>
                <a:gd name="connsiteY0" fmla="*/ 411874 h 411874"/>
                <a:gd name="connsiteX1" fmla="*/ 0 w 521284"/>
                <a:gd name="connsiteY1" fmla="*/ 3907 h 411874"/>
                <a:gd name="connsiteX2" fmla="*/ 521284 w 521284"/>
                <a:gd name="connsiteY2" fmla="*/ 0 h 411874"/>
                <a:gd name="connsiteX3" fmla="*/ 252783 w 521284"/>
                <a:gd name="connsiteY3" fmla="*/ 411874 h 411874"/>
                <a:gd name="connsiteX4" fmla="*/ 1130 w 521284"/>
                <a:gd name="connsiteY4" fmla="*/ 411874 h 41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284" h="411874">
                  <a:moveTo>
                    <a:pt x="1130" y="411874"/>
                  </a:moveTo>
                  <a:cubicBezTo>
                    <a:pt x="753" y="275885"/>
                    <a:pt x="377" y="139896"/>
                    <a:pt x="0" y="3907"/>
                  </a:cubicBezTo>
                  <a:lnTo>
                    <a:pt x="521284" y="0"/>
                  </a:lnTo>
                  <a:lnTo>
                    <a:pt x="252783" y="411874"/>
                  </a:lnTo>
                  <a:lnTo>
                    <a:pt x="1130" y="4118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0BC8EE6F-C79A-926A-34E6-D2B4B636E28A}"/>
                </a:ext>
              </a:extLst>
            </p:cNvPr>
            <p:cNvSpPr/>
            <p:nvPr/>
          </p:nvSpPr>
          <p:spPr>
            <a:xfrm>
              <a:off x="3870934" y="465670"/>
              <a:ext cx="786714" cy="931332"/>
            </a:xfrm>
            <a:prstGeom prst="parallelogram">
              <a:avLst>
                <a:gd name="adj" fmla="val 761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A475BAD-D8AC-5117-34A7-1AD5F6425C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BB31AB-3D74-0948-F9C4-FDC571048B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51AD7F-3803-9B0F-B384-B6E355AB2B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9FA68B5-A7A2-BABD-C38E-0C77DBC993C8}"/>
              </a:ext>
            </a:extLst>
          </p:cNvPr>
          <p:cNvGrpSpPr/>
          <p:nvPr/>
        </p:nvGrpSpPr>
        <p:grpSpPr>
          <a:xfrm>
            <a:off x="-88557" y="6034169"/>
            <a:ext cx="12369113" cy="931339"/>
            <a:chOff x="-86497" y="5926661"/>
            <a:chExt cx="12369113" cy="93133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3FC5E59-704E-2E7C-7CFC-DCCBC346BEE4}"/>
                </a:ext>
              </a:extLst>
            </p:cNvPr>
            <p:cNvSpPr/>
            <p:nvPr/>
          </p:nvSpPr>
          <p:spPr>
            <a:xfrm>
              <a:off x="-86497" y="5926666"/>
              <a:ext cx="12369113" cy="856748"/>
            </a:xfrm>
            <a:prstGeom prst="rect">
              <a:avLst/>
            </a:prstGeom>
            <a:solidFill>
              <a:srgbClr val="1B33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F46D1F3-0D30-5571-7B07-3CBF554CBF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6497" y="5926661"/>
              <a:ext cx="12369113" cy="3"/>
            </a:xfrm>
            <a:prstGeom prst="line">
              <a:avLst/>
            </a:prstGeom>
            <a:ln w="85725">
              <a:solidFill>
                <a:srgbClr val="92C8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C790A49F-6BE4-77DC-AA1C-2741A74BAA01}"/>
                </a:ext>
              </a:extLst>
            </p:cNvPr>
            <p:cNvSpPr/>
            <p:nvPr/>
          </p:nvSpPr>
          <p:spPr>
            <a:xfrm>
              <a:off x="306632" y="5926664"/>
              <a:ext cx="1176179" cy="931335"/>
            </a:xfrm>
            <a:prstGeom prst="parallelogram">
              <a:avLst>
                <a:gd name="adj" fmla="val 65190"/>
              </a:avLst>
            </a:prstGeom>
            <a:solidFill>
              <a:srgbClr val="92C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0A27E567-F230-3D7C-C3F0-D1C97E8D167D}"/>
                </a:ext>
              </a:extLst>
            </p:cNvPr>
            <p:cNvSpPr/>
            <p:nvPr/>
          </p:nvSpPr>
          <p:spPr>
            <a:xfrm>
              <a:off x="1002730" y="5926664"/>
              <a:ext cx="786714" cy="931332"/>
            </a:xfrm>
            <a:prstGeom prst="parallelogram">
              <a:avLst>
                <a:gd name="adj" fmla="val 76185"/>
              </a:avLst>
            </a:prstGeom>
            <a:solidFill>
              <a:srgbClr val="92C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858CD22A-A754-4CFD-C838-BBCB6828E3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40" y="6322979"/>
            <a:ext cx="2366315" cy="285300"/>
          </a:xfrm>
          <a:prstGeom prst="rect">
            <a:avLst/>
          </a:prstGeom>
        </p:spPr>
      </p:pic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1AC126CA-874D-30EE-830D-2ED9B504E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283" y="6279986"/>
            <a:ext cx="3505851" cy="365125"/>
          </a:xfrm>
        </p:spPr>
        <p:txBody>
          <a:bodyPr/>
          <a:lstStyle/>
          <a:p>
            <a:r>
              <a:rPr lang="en-US" sz="1800" i="1" dirty="0">
                <a:solidFill>
                  <a:schemeClr val="bg1"/>
                </a:solidFill>
                <a:latin typeface="Franklin Gothic Medium Cond" panose="020B0606030402020204" pitchFamily="34" charset="0"/>
                <a:ea typeface="Open Sans Condensed SemiBold" pitchFamily="2" charset="0"/>
                <a:cs typeface="Open Sans Condensed SemiBold" pitchFamily="2" charset="0"/>
              </a:rPr>
              <a:t>Technology Licensing</a:t>
            </a:r>
            <a:endParaRPr lang="en-US" sz="18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700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FA7674-319D-A993-6A8F-39A4D08C15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F3B42E-0922-6DCA-9011-DEA9FAFD7B3B}"/>
              </a:ext>
            </a:extLst>
          </p:cNvPr>
          <p:cNvSpPr txBox="1"/>
          <p:nvPr/>
        </p:nvSpPr>
        <p:spPr>
          <a:xfrm>
            <a:off x="238265" y="1313437"/>
            <a:ext cx="637908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spcAft>
                <a:spcPts val="1600"/>
              </a:spcAft>
              <a:buClr>
                <a:srgbClr val="92C83E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Singular dimension nano-wire technology gives much higher dispersion of metals with improved activity and selectivity.</a:t>
            </a:r>
          </a:p>
          <a:p>
            <a:pPr marL="457189" indent="-457189">
              <a:spcAft>
                <a:spcPts val="1600"/>
              </a:spcAft>
              <a:buClr>
                <a:srgbClr val="92C83E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Revolutionary improvement compared to current-state-of-the-art.</a:t>
            </a:r>
          </a:p>
          <a:p>
            <a:pPr marL="457189" indent="-457189">
              <a:spcAft>
                <a:spcPts val="1600"/>
              </a:spcAft>
              <a:buClr>
                <a:srgbClr val="92C83E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Capable of removing H</a:t>
            </a:r>
            <a:r>
              <a:rPr lang="en-US" sz="2400" baseline="-250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S, Mercaptans, Disulfides and Thiophenes.</a:t>
            </a:r>
          </a:p>
          <a:p>
            <a:pPr marL="457189" indent="-457189">
              <a:spcAft>
                <a:spcPts val="1600"/>
              </a:spcAft>
              <a:buClr>
                <a:srgbClr val="92C83E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1B33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Regenerable media. Ideal for fine sulfur removal.  </a:t>
            </a:r>
          </a:p>
        </p:txBody>
      </p:sp>
      <p:pic>
        <p:nvPicPr>
          <p:cNvPr id="8" name="Picture 4" descr="What are the main types of adsorbents?">
            <a:extLst>
              <a:ext uri="{FF2B5EF4-FFF2-40B4-BE49-F238E27FC236}">
                <a16:creationId xmlns:a16="http://schemas.microsoft.com/office/drawing/2014/main" id="{F10D09DD-B31F-E06A-313D-1D7F25126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562" y="1456308"/>
            <a:ext cx="4561039" cy="342077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C21B9D-CBF2-374B-49CD-18997AC559B7}"/>
              </a:ext>
            </a:extLst>
          </p:cNvPr>
          <p:cNvSpPr txBox="1"/>
          <p:nvPr/>
        </p:nvSpPr>
        <p:spPr>
          <a:xfrm>
            <a:off x="634509" y="228456"/>
            <a:ext cx="919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1B336A"/>
                </a:solidFill>
                <a:latin typeface="Franklin Gothic Medium Cond" panose="020B0606030402020204" pitchFamily="34" charset="0"/>
                <a:ea typeface="Open Sans Condensed SemiBold" pitchFamily="2" charset="0"/>
                <a:cs typeface="Open Sans Condensed SemiBold" pitchFamily="2" charset="0"/>
              </a:rPr>
              <a:t> Introducing Catalytic Adsorption: NanoSØRB</a:t>
            </a:r>
            <a:r>
              <a:rPr lang="en-US" sz="2650" baseline="30000" dirty="0">
                <a:solidFill>
                  <a:srgbClr val="1B336A"/>
                </a:solidFill>
                <a:latin typeface="Franklin Gothic Medium Cond" panose="020B0606030402020204" pitchFamily="34" charset="0"/>
                <a:ea typeface="Open Sans Condensed SemiBold" pitchFamily="2" charset="0"/>
                <a:cs typeface="Open Sans Condensed SemiBold" pitchFamily="2" charset="0"/>
              </a:rPr>
              <a:t>TM</a:t>
            </a:r>
            <a:r>
              <a:rPr lang="en-US" sz="3600" dirty="0">
                <a:solidFill>
                  <a:srgbClr val="1B336A"/>
                </a:solidFill>
                <a:latin typeface="Franklin Gothic Medium Cond" panose="020B0606030402020204" pitchFamily="34" charset="0"/>
                <a:ea typeface="Open Sans Condensed SemiBold" pitchFamily="2" charset="0"/>
                <a:cs typeface="Open Sans Condensed SemiBold" pitchFamily="2" charset="0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665177-96A3-E26D-0E5F-359B268A066D}"/>
              </a:ext>
            </a:extLst>
          </p:cNvPr>
          <p:cNvGrpSpPr/>
          <p:nvPr/>
        </p:nvGrpSpPr>
        <p:grpSpPr>
          <a:xfrm>
            <a:off x="-22377" y="355391"/>
            <a:ext cx="656889" cy="411875"/>
            <a:chOff x="3172281" y="465670"/>
            <a:chExt cx="1485367" cy="931335"/>
          </a:xfrm>
          <a:solidFill>
            <a:srgbClr val="1B336A"/>
          </a:solidFill>
        </p:grpSpPr>
        <p:sp>
          <p:nvSpPr>
            <p:cNvPr id="12" name="Parallelogram 21">
              <a:extLst>
                <a:ext uri="{FF2B5EF4-FFF2-40B4-BE49-F238E27FC236}">
                  <a16:creationId xmlns:a16="http://schemas.microsoft.com/office/drawing/2014/main" id="{086B720A-4736-9FE1-0DEA-C0132DAF25BA}"/>
                </a:ext>
              </a:extLst>
            </p:cNvPr>
            <p:cNvSpPr/>
            <p:nvPr/>
          </p:nvSpPr>
          <p:spPr>
            <a:xfrm>
              <a:off x="3172281" y="465670"/>
              <a:ext cx="1178735" cy="931335"/>
            </a:xfrm>
            <a:custGeom>
              <a:avLst/>
              <a:gdLst>
                <a:gd name="connsiteX0" fmla="*/ 0 w 520154"/>
                <a:gd name="connsiteY0" fmla="*/ 411874 h 411874"/>
                <a:gd name="connsiteX1" fmla="*/ 268501 w 520154"/>
                <a:gd name="connsiteY1" fmla="*/ 0 h 411874"/>
                <a:gd name="connsiteX2" fmla="*/ 520154 w 520154"/>
                <a:gd name="connsiteY2" fmla="*/ 0 h 411874"/>
                <a:gd name="connsiteX3" fmla="*/ 251653 w 520154"/>
                <a:gd name="connsiteY3" fmla="*/ 411874 h 411874"/>
                <a:gd name="connsiteX4" fmla="*/ 0 w 520154"/>
                <a:gd name="connsiteY4" fmla="*/ 411874 h 411874"/>
                <a:gd name="connsiteX0" fmla="*/ 1130 w 521284"/>
                <a:gd name="connsiteY0" fmla="*/ 411874 h 411874"/>
                <a:gd name="connsiteX1" fmla="*/ 0 w 521284"/>
                <a:gd name="connsiteY1" fmla="*/ 3907 h 411874"/>
                <a:gd name="connsiteX2" fmla="*/ 521284 w 521284"/>
                <a:gd name="connsiteY2" fmla="*/ 0 h 411874"/>
                <a:gd name="connsiteX3" fmla="*/ 252783 w 521284"/>
                <a:gd name="connsiteY3" fmla="*/ 411874 h 411874"/>
                <a:gd name="connsiteX4" fmla="*/ 1130 w 521284"/>
                <a:gd name="connsiteY4" fmla="*/ 411874 h 41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284" h="411874">
                  <a:moveTo>
                    <a:pt x="1130" y="411874"/>
                  </a:moveTo>
                  <a:cubicBezTo>
                    <a:pt x="753" y="275885"/>
                    <a:pt x="377" y="139896"/>
                    <a:pt x="0" y="3907"/>
                  </a:cubicBezTo>
                  <a:lnTo>
                    <a:pt x="521284" y="0"/>
                  </a:lnTo>
                  <a:lnTo>
                    <a:pt x="252783" y="411874"/>
                  </a:lnTo>
                  <a:lnTo>
                    <a:pt x="1130" y="4118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EA904FB-BA0F-74A0-7357-8E4C6DBED4BA}"/>
                </a:ext>
              </a:extLst>
            </p:cNvPr>
            <p:cNvSpPr/>
            <p:nvPr/>
          </p:nvSpPr>
          <p:spPr>
            <a:xfrm>
              <a:off x="3870934" y="465670"/>
              <a:ext cx="786714" cy="931332"/>
            </a:xfrm>
            <a:prstGeom prst="parallelogram">
              <a:avLst>
                <a:gd name="adj" fmla="val 761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83B2791-BEF8-1C96-E5E6-4D88822DA6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E63DEBE-D843-78D2-29EF-94E00683E1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8526A78-49C9-A4DF-1B8B-860A1121FF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06D9D7-EB22-2701-CAC5-6C180D5F5E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A0906A4-8237-2794-759F-8B156C93A2D3}"/>
              </a:ext>
            </a:extLst>
          </p:cNvPr>
          <p:cNvGrpSpPr/>
          <p:nvPr/>
        </p:nvGrpSpPr>
        <p:grpSpPr>
          <a:xfrm>
            <a:off x="-88557" y="6034169"/>
            <a:ext cx="12369113" cy="931339"/>
            <a:chOff x="-86497" y="5926661"/>
            <a:chExt cx="12369113" cy="93133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1D35E11-EB34-5504-DF24-085595639A75}"/>
                </a:ext>
              </a:extLst>
            </p:cNvPr>
            <p:cNvSpPr/>
            <p:nvPr/>
          </p:nvSpPr>
          <p:spPr>
            <a:xfrm>
              <a:off x="-86497" y="5926666"/>
              <a:ext cx="12369113" cy="856748"/>
            </a:xfrm>
            <a:prstGeom prst="rect">
              <a:avLst/>
            </a:prstGeom>
            <a:solidFill>
              <a:srgbClr val="1B33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6A46015-94D8-88C4-2AC0-EFA90F7179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6497" y="5926661"/>
              <a:ext cx="12369113" cy="3"/>
            </a:xfrm>
            <a:prstGeom prst="line">
              <a:avLst/>
            </a:prstGeom>
            <a:ln w="85725">
              <a:solidFill>
                <a:srgbClr val="92C8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8C2E9377-63C5-C826-5A90-3DDA38F54BA8}"/>
                </a:ext>
              </a:extLst>
            </p:cNvPr>
            <p:cNvSpPr/>
            <p:nvPr/>
          </p:nvSpPr>
          <p:spPr>
            <a:xfrm>
              <a:off x="306632" y="5926664"/>
              <a:ext cx="1176179" cy="931335"/>
            </a:xfrm>
            <a:prstGeom prst="parallelogram">
              <a:avLst>
                <a:gd name="adj" fmla="val 65190"/>
              </a:avLst>
            </a:prstGeom>
            <a:solidFill>
              <a:srgbClr val="92C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2E5667DF-FEFA-0B61-8B00-C8B71754B339}"/>
                </a:ext>
              </a:extLst>
            </p:cNvPr>
            <p:cNvSpPr/>
            <p:nvPr/>
          </p:nvSpPr>
          <p:spPr>
            <a:xfrm>
              <a:off x="1002730" y="5926664"/>
              <a:ext cx="786714" cy="931332"/>
            </a:xfrm>
            <a:prstGeom prst="parallelogram">
              <a:avLst>
                <a:gd name="adj" fmla="val 76185"/>
              </a:avLst>
            </a:prstGeom>
            <a:solidFill>
              <a:srgbClr val="92C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69ABDDF7-FB40-34C1-EDE8-F397C83BA8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40" y="6322979"/>
            <a:ext cx="2366315" cy="285300"/>
          </a:xfrm>
          <a:prstGeom prst="rect">
            <a:avLst/>
          </a:prstGeom>
        </p:spPr>
      </p:pic>
      <p:sp>
        <p:nvSpPr>
          <p:cNvPr id="29" name="Slide Number Placeholder 2">
            <a:extLst>
              <a:ext uri="{FF2B5EF4-FFF2-40B4-BE49-F238E27FC236}">
                <a16:creationId xmlns:a16="http://schemas.microsoft.com/office/drawing/2014/main" id="{19EAFC18-A3CE-FDC2-8C92-0618D26BE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283" y="6279986"/>
            <a:ext cx="3505851" cy="365125"/>
          </a:xfrm>
        </p:spPr>
        <p:txBody>
          <a:bodyPr/>
          <a:lstStyle/>
          <a:p>
            <a:r>
              <a:rPr lang="en-US" sz="1800" i="1" dirty="0">
                <a:solidFill>
                  <a:schemeClr val="bg1"/>
                </a:solidFill>
                <a:latin typeface="Franklin Gothic Medium Cond" panose="020B0606030402020204" pitchFamily="34" charset="0"/>
                <a:ea typeface="Open Sans Condensed SemiBold" pitchFamily="2" charset="0"/>
                <a:cs typeface="Open Sans Condensed SemiBold" pitchFamily="2" charset="0"/>
              </a:rPr>
              <a:t>Technology Licensing</a:t>
            </a:r>
            <a:endParaRPr lang="en-US" sz="18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026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FA7674-319D-A993-6A8F-39A4D08C15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0BF60B-08BD-A459-955A-A97DE1AC12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678" b="8769"/>
          <a:stretch/>
        </p:blipFill>
        <p:spPr>
          <a:xfrm>
            <a:off x="7273044" y="1774243"/>
            <a:ext cx="4087824" cy="281886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F8D11D-DD94-C89B-8572-FD3E3131F6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37" t="23542" r="9937" b="27523"/>
          <a:stretch/>
        </p:blipFill>
        <p:spPr>
          <a:xfrm>
            <a:off x="1235855" y="1816492"/>
            <a:ext cx="4322112" cy="278234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FE75DB-EE7F-D607-362A-BC5CC3BDBB2C}"/>
              </a:ext>
            </a:extLst>
          </p:cNvPr>
          <p:cNvSpPr txBox="1"/>
          <p:nvPr/>
        </p:nvSpPr>
        <p:spPr>
          <a:xfrm>
            <a:off x="1122966" y="4730531"/>
            <a:ext cx="3813865" cy="10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2133" dirty="0">
                <a:solidFill>
                  <a:srgbClr val="1B3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Packing of spherical </a:t>
            </a:r>
          </a:p>
          <a:p>
            <a:pPr defTabSz="1219170"/>
            <a:r>
              <a:rPr lang="en-US" sz="2133" dirty="0">
                <a:solidFill>
                  <a:srgbClr val="1B3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powders: sinter over time –</a:t>
            </a:r>
          </a:p>
          <a:p>
            <a:pPr defTabSz="1219170"/>
            <a:r>
              <a:rPr lang="en-US" sz="2133" dirty="0">
                <a:solidFill>
                  <a:srgbClr val="1B3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Lose surface area and activity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70600B-298D-81EB-7CD1-E3A17715A749}"/>
              </a:ext>
            </a:extLst>
          </p:cNvPr>
          <p:cNvSpPr txBox="1"/>
          <p:nvPr/>
        </p:nvSpPr>
        <p:spPr>
          <a:xfrm>
            <a:off x="7187205" y="4730531"/>
            <a:ext cx="4173663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133" dirty="0">
                <a:solidFill>
                  <a:srgbClr val="1B3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Packing of nanowires: No sintering and loss of area, resulting in higher lifetime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C644BA-1FB0-C416-CE62-A0285DDA0FFC}"/>
              </a:ext>
            </a:extLst>
          </p:cNvPr>
          <p:cNvSpPr txBox="1"/>
          <p:nvPr/>
        </p:nvSpPr>
        <p:spPr>
          <a:xfrm>
            <a:off x="1031399" y="1137581"/>
            <a:ext cx="1181697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spcAft>
                <a:spcPts val="1600"/>
              </a:spcAft>
              <a:buClr>
                <a:srgbClr val="92C83E"/>
              </a:buClr>
            </a:pPr>
            <a:r>
              <a:rPr lang="en-US" sz="2667" b="1" dirty="0">
                <a:solidFill>
                  <a:srgbClr val="92C83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Traditional Metals Deposition		Nanowire Structure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A1B401-24B9-7F71-981B-80703D33C6C1}"/>
              </a:ext>
            </a:extLst>
          </p:cNvPr>
          <p:cNvSpPr txBox="1"/>
          <p:nvPr/>
        </p:nvSpPr>
        <p:spPr>
          <a:xfrm>
            <a:off x="634509" y="228456"/>
            <a:ext cx="919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1B336A"/>
                </a:solidFill>
                <a:latin typeface="Franklin Gothic Medium Cond" panose="020B0606030402020204" pitchFamily="34" charset="0"/>
                <a:ea typeface="Open Sans Condensed SemiBold" pitchFamily="2" charset="0"/>
                <a:cs typeface="Open Sans Condensed SemiBold" pitchFamily="2" charset="0"/>
              </a:rPr>
              <a:t> Metals Dispersion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F0C04D0-3A40-0838-51C8-3F3A04FEC101}"/>
              </a:ext>
            </a:extLst>
          </p:cNvPr>
          <p:cNvGrpSpPr/>
          <p:nvPr/>
        </p:nvGrpSpPr>
        <p:grpSpPr>
          <a:xfrm>
            <a:off x="-22377" y="355391"/>
            <a:ext cx="656889" cy="411875"/>
            <a:chOff x="3172281" y="465670"/>
            <a:chExt cx="1485367" cy="931335"/>
          </a:xfrm>
          <a:solidFill>
            <a:srgbClr val="1B336A"/>
          </a:solidFill>
        </p:grpSpPr>
        <p:sp>
          <p:nvSpPr>
            <p:cNvPr id="15" name="Parallelogram 21">
              <a:extLst>
                <a:ext uri="{FF2B5EF4-FFF2-40B4-BE49-F238E27FC236}">
                  <a16:creationId xmlns:a16="http://schemas.microsoft.com/office/drawing/2014/main" id="{47D73988-B7B2-EAED-40AB-B7DC18D92E88}"/>
                </a:ext>
              </a:extLst>
            </p:cNvPr>
            <p:cNvSpPr/>
            <p:nvPr/>
          </p:nvSpPr>
          <p:spPr>
            <a:xfrm>
              <a:off x="3172281" y="465670"/>
              <a:ext cx="1178735" cy="931335"/>
            </a:xfrm>
            <a:custGeom>
              <a:avLst/>
              <a:gdLst>
                <a:gd name="connsiteX0" fmla="*/ 0 w 520154"/>
                <a:gd name="connsiteY0" fmla="*/ 411874 h 411874"/>
                <a:gd name="connsiteX1" fmla="*/ 268501 w 520154"/>
                <a:gd name="connsiteY1" fmla="*/ 0 h 411874"/>
                <a:gd name="connsiteX2" fmla="*/ 520154 w 520154"/>
                <a:gd name="connsiteY2" fmla="*/ 0 h 411874"/>
                <a:gd name="connsiteX3" fmla="*/ 251653 w 520154"/>
                <a:gd name="connsiteY3" fmla="*/ 411874 h 411874"/>
                <a:gd name="connsiteX4" fmla="*/ 0 w 520154"/>
                <a:gd name="connsiteY4" fmla="*/ 411874 h 411874"/>
                <a:gd name="connsiteX0" fmla="*/ 1130 w 521284"/>
                <a:gd name="connsiteY0" fmla="*/ 411874 h 411874"/>
                <a:gd name="connsiteX1" fmla="*/ 0 w 521284"/>
                <a:gd name="connsiteY1" fmla="*/ 3907 h 411874"/>
                <a:gd name="connsiteX2" fmla="*/ 521284 w 521284"/>
                <a:gd name="connsiteY2" fmla="*/ 0 h 411874"/>
                <a:gd name="connsiteX3" fmla="*/ 252783 w 521284"/>
                <a:gd name="connsiteY3" fmla="*/ 411874 h 411874"/>
                <a:gd name="connsiteX4" fmla="*/ 1130 w 521284"/>
                <a:gd name="connsiteY4" fmla="*/ 411874 h 41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284" h="411874">
                  <a:moveTo>
                    <a:pt x="1130" y="411874"/>
                  </a:moveTo>
                  <a:cubicBezTo>
                    <a:pt x="753" y="275885"/>
                    <a:pt x="377" y="139896"/>
                    <a:pt x="0" y="3907"/>
                  </a:cubicBezTo>
                  <a:lnTo>
                    <a:pt x="521284" y="0"/>
                  </a:lnTo>
                  <a:lnTo>
                    <a:pt x="252783" y="411874"/>
                  </a:lnTo>
                  <a:lnTo>
                    <a:pt x="1130" y="4118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B427A517-554C-1661-27F1-42DA47A8C0F0}"/>
                </a:ext>
              </a:extLst>
            </p:cNvPr>
            <p:cNvSpPr/>
            <p:nvPr/>
          </p:nvSpPr>
          <p:spPr>
            <a:xfrm>
              <a:off x="3870934" y="465670"/>
              <a:ext cx="786714" cy="931332"/>
            </a:xfrm>
            <a:prstGeom prst="parallelogram">
              <a:avLst>
                <a:gd name="adj" fmla="val 761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C9FDC98-FDB4-5F9B-7386-FD07C3884E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46AE53-A190-B510-B9EB-BF5AB166CE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481E2E9-E450-CB9F-C077-C73CC779D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D6E913-90C6-7BE8-0AAA-3B02872D9B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0AF627-4178-8B94-8ACF-D3E016291C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6472824"/>
            <a:ext cx="2277533" cy="27330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AD86D45-4010-90D1-D048-55BF6FB38C03}"/>
              </a:ext>
            </a:extLst>
          </p:cNvPr>
          <p:cNvGrpSpPr/>
          <p:nvPr/>
        </p:nvGrpSpPr>
        <p:grpSpPr>
          <a:xfrm>
            <a:off x="-88557" y="6034169"/>
            <a:ext cx="12369113" cy="931339"/>
            <a:chOff x="-86497" y="5926661"/>
            <a:chExt cx="12369113" cy="93133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6B8F38E-9466-3041-4B37-CAFF770E95DA}"/>
                </a:ext>
              </a:extLst>
            </p:cNvPr>
            <p:cNvSpPr/>
            <p:nvPr/>
          </p:nvSpPr>
          <p:spPr>
            <a:xfrm>
              <a:off x="-86497" y="5926666"/>
              <a:ext cx="12369113" cy="856748"/>
            </a:xfrm>
            <a:prstGeom prst="rect">
              <a:avLst/>
            </a:prstGeom>
            <a:solidFill>
              <a:srgbClr val="1B33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F9FD945-CDD4-ADC8-B901-8027916D9B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6497" y="5926661"/>
              <a:ext cx="12369113" cy="3"/>
            </a:xfrm>
            <a:prstGeom prst="line">
              <a:avLst/>
            </a:prstGeom>
            <a:ln w="85725">
              <a:solidFill>
                <a:srgbClr val="92C8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42711A26-CC9C-6E5A-C43C-F3A43740602D}"/>
                </a:ext>
              </a:extLst>
            </p:cNvPr>
            <p:cNvSpPr/>
            <p:nvPr/>
          </p:nvSpPr>
          <p:spPr>
            <a:xfrm>
              <a:off x="306632" y="5926664"/>
              <a:ext cx="1176179" cy="931335"/>
            </a:xfrm>
            <a:prstGeom prst="parallelogram">
              <a:avLst>
                <a:gd name="adj" fmla="val 65190"/>
              </a:avLst>
            </a:prstGeom>
            <a:solidFill>
              <a:srgbClr val="92C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AF238D20-B9E9-2ECF-C50C-1F45F0C557DB}"/>
                </a:ext>
              </a:extLst>
            </p:cNvPr>
            <p:cNvSpPr/>
            <p:nvPr/>
          </p:nvSpPr>
          <p:spPr>
            <a:xfrm>
              <a:off x="1002730" y="5926664"/>
              <a:ext cx="786714" cy="931332"/>
            </a:xfrm>
            <a:prstGeom prst="parallelogram">
              <a:avLst>
                <a:gd name="adj" fmla="val 76185"/>
              </a:avLst>
            </a:prstGeom>
            <a:solidFill>
              <a:srgbClr val="92C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5C1AF0F3-7C36-13ED-CE4B-C59F6DB9AC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40" y="6322979"/>
            <a:ext cx="2366315" cy="285300"/>
          </a:xfrm>
          <a:prstGeom prst="rect">
            <a:avLst/>
          </a:prstGeom>
        </p:spPr>
      </p:pic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DAF2201F-C026-FA82-5099-BE50180D6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283" y="6279986"/>
            <a:ext cx="3505851" cy="365125"/>
          </a:xfrm>
        </p:spPr>
        <p:txBody>
          <a:bodyPr/>
          <a:lstStyle/>
          <a:p>
            <a:r>
              <a:rPr lang="en-US" sz="1800" i="1" dirty="0">
                <a:solidFill>
                  <a:schemeClr val="bg1"/>
                </a:solidFill>
                <a:latin typeface="Franklin Gothic Medium Cond" panose="020B0606030402020204" pitchFamily="34" charset="0"/>
                <a:ea typeface="Open Sans Condensed SemiBold" pitchFamily="2" charset="0"/>
                <a:cs typeface="Open Sans Condensed SemiBold" pitchFamily="2" charset="0"/>
              </a:rPr>
              <a:t>Technology Licensing</a:t>
            </a:r>
            <a:endParaRPr lang="en-US" sz="18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483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F566653125214084874AA31910B54B" ma:contentTypeVersion="0" ma:contentTypeDescription="Create a new document." ma:contentTypeScope="" ma:versionID="17eca2352e70ac3aa0227966527ddc6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6de19ac9220a02d3ba74f76c355785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8A7775-B9BA-4080-AD5F-57BCEEC00C40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1801453-1BDE-4C02-B08A-53108054A5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A8127C0-01B3-43AF-954A-1B9AC71192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5816</TotalTime>
  <Words>800</Words>
  <Application>Microsoft Office PowerPoint</Application>
  <PresentationFormat>Widescreen</PresentationFormat>
  <Paragraphs>239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Aptos</vt:lpstr>
      <vt:lpstr>Arial</vt:lpstr>
      <vt:lpstr>Calibri</vt:lpstr>
      <vt:lpstr>Calibri Light</vt:lpstr>
      <vt:lpstr>Courier New</vt:lpstr>
      <vt:lpstr>Franklin Gothic Medium Cond</vt:lpstr>
      <vt:lpstr>Symbol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 Benoit</dc:creator>
  <cp:lastModifiedBy>Rahul Khandelwal</cp:lastModifiedBy>
  <cp:revision>377</cp:revision>
  <cp:lastPrinted>2024-09-04T17:33:23Z</cp:lastPrinted>
  <dcterms:created xsi:type="dcterms:W3CDTF">2022-05-12T15:28:26Z</dcterms:created>
  <dcterms:modified xsi:type="dcterms:W3CDTF">2025-05-02T15:49:05Z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0x01010014F566653125214084874AA31910B54B</vt:lpwstr>
  </property>
</Properties>
</file>